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8" r:id="rId3"/>
    <p:sldId id="1625" r:id="rId4"/>
    <p:sldId id="1875" r:id="rId5"/>
    <p:sldId id="1873" r:id="rId6"/>
    <p:sldId id="1882" r:id="rId7"/>
    <p:sldId id="1874" r:id="rId8"/>
    <p:sldId id="260" r:id="rId9"/>
    <p:sldId id="261" r:id="rId10"/>
    <p:sldId id="259" r:id="rId11"/>
    <p:sldId id="1880" r:id="rId12"/>
    <p:sldId id="257" r:id="rId13"/>
    <p:sldId id="1879" r:id="rId14"/>
    <p:sldId id="1877" r:id="rId15"/>
    <p:sldId id="262" r:id="rId16"/>
    <p:sldId id="263" r:id="rId17"/>
    <p:sldId id="1878" r:id="rId18"/>
    <p:sldId id="264" r:id="rId19"/>
    <p:sldId id="1881" r:id="rId20"/>
    <p:sldId id="18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7B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5808"/>
    <p:restoredTop sz="96512"/>
  </p:normalViewPr>
  <p:slideViewPr>
    <p:cSldViewPr snapToGrid="0">
      <p:cViewPr>
        <p:scale>
          <a:sx n="210" d="100"/>
          <a:sy n="210" d="100"/>
        </p:scale>
        <p:origin x="-3200"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4.png>
</file>

<file path=ppt/media/image5.png>
</file>

<file path=ppt/media/image6.png>
</file>

<file path=ppt/media/image7.png>
</file>

<file path=ppt/media/image77.png>
</file>

<file path=ppt/media/image8.png>
</file>

<file path=ppt/media/image8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905B6-2961-1F4D-BEF8-3253CF6A7B5D}" type="datetimeFigureOut">
              <a:rPr lang="en-US" smtClean="0"/>
              <a:t>5/22/25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510E-7ED2-534A-AACE-822DBCF553B8}" type="slidenum">
              <a:rPr lang="en-US" smtClean="0"/>
              <a:t>‹#›</a:t>
            </a:fld>
            <a:endParaRPr lang="en-US"/>
          </a:p>
        </p:txBody>
      </p:sp>
    </p:spTree>
    <p:extLst>
      <p:ext uri="{BB962C8B-B14F-4D97-AF65-F5344CB8AC3E}">
        <p14:creationId xmlns:p14="http://schemas.microsoft.com/office/powerpoint/2010/main" val="176881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ui.adsabs.harvard.edu/search/q=author:%22Tiwari%2C+Vaibhav%22&amp;sort=date%20desc,%20bibcode%20desc"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ui.adsabs.harvard.edu/search/q=author:%22Fairhurst%2C+Stephen%22&amp;sort=date%20desc,%20bibcode%20desc"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Firstly, the stellar models never predicted the PISN mass gap to start at 35,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This shows the edge of the PISN gap as a function of C()O rate, which has the biggest impact on its location.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expect any pile up to occur just below this 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Moreover, when you use more updated rates and converged MESA models, you rather place the gap at 60!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Calibri" panose="020F0502020204030204" pitchFamily="34" charset="0"/>
              </a:rPr>
              <a:t>You can push it down to 45, but definitely not to 35!</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302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in BPASS the 35 M excess is not due to </a:t>
            </a:r>
            <a:r>
              <a:rPr lang="en-US" dirty="0" err="1"/>
              <a:t>pulsational</a:t>
            </a:r>
            <a:r>
              <a:rPr lang="en-US" dirty="0"/>
              <a:t> pair-instability, as previously thought, but a feature caused by stable mass transfer, whose regime is limited by the mass transfer stability, quasi-homogeneous evolution, and stellar winds.</a:t>
            </a:r>
          </a:p>
          <a:p>
            <a:endParaRPr lang="en-US" dirty="0"/>
          </a:p>
          <a:p>
            <a:endParaRPr lang="en-US" dirty="0"/>
          </a:p>
          <a:p>
            <a:r>
              <a:rPr lang="en-US" dirty="0"/>
              <a:t>They make a BIG effort </a:t>
            </a:r>
          </a:p>
        </p:txBody>
      </p:sp>
      <p:sp>
        <p:nvSpPr>
          <p:cNvPr id="4" name="Slide Number Placeholder 3"/>
          <p:cNvSpPr>
            <a:spLocks noGrp="1"/>
          </p:cNvSpPr>
          <p:nvPr>
            <p:ph type="sldNum" sz="quarter" idx="5"/>
          </p:nvPr>
        </p:nvSpPr>
        <p:spPr/>
        <p:txBody>
          <a:bodyPr/>
          <a:lstStyle/>
          <a:p>
            <a:fld id="{FD7B510E-7ED2-534A-AACE-822DBCF553B8}" type="slidenum">
              <a:rPr lang="en-US" smtClean="0"/>
              <a:t>16</a:t>
            </a:fld>
            <a:endParaRPr lang="en-US"/>
          </a:p>
        </p:txBody>
      </p:sp>
    </p:spTree>
    <p:extLst>
      <p:ext uri="{BB962C8B-B14F-4D97-AF65-F5344CB8AC3E}">
        <p14:creationId xmlns:p14="http://schemas.microsoft.com/office/powerpoint/2010/main" val="3039868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p:cNvSpPr>
            <a:spLocks noGrp="1"/>
          </p:cNvSpPr>
          <p:nvPr>
            <p:ph type="sldNum" sz="quarter" idx="5"/>
          </p:nvPr>
        </p:nvSpPr>
        <p:spPr/>
        <p:txBody>
          <a:bodyPr/>
          <a:lstStyle/>
          <a:p>
            <a:fld id="{FD7B510E-7ED2-534A-AACE-822DBCF553B8}" type="slidenum">
              <a:rPr lang="en-US" smtClean="0"/>
              <a:t>18</a:t>
            </a:fld>
            <a:endParaRPr lang="en-US"/>
          </a:p>
        </p:txBody>
      </p:sp>
    </p:spTree>
    <p:extLst>
      <p:ext uri="{BB962C8B-B14F-4D97-AF65-F5344CB8AC3E}">
        <p14:creationId xmlns:p14="http://schemas.microsoft.com/office/powerpoint/2010/main" val="4064838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4</a:t>
            </a:fld>
            <a:endParaRPr lang="en-US"/>
          </a:p>
        </p:txBody>
      </p:sp>
    </p:spTree>
    <p:extLst>
      <p:ext uri="{BB962C8B-B14F-4D97-AF65-F5344CB8AC3E}">
        <p14:creationId xmlns:p14="http://schemas.microsoft.com/office/powerpoint/2010/main" val="1210009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921BCA-87F8-7CEF-A86A-1AD316F5BB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54864-7C3B-CB31-FA25-9922E5A634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386E3D-1116-FDD5-95C0-73D8ACB2721E}"/>
              </a:ext>
            </a:extLst>
          </p:cNvPr>
          <p:cNvSpPr>
            <a:spLocks noGrp="1"/>
          </p:cNvSpPr>
          <p:nvPr>
            <p:ph type="body" idx="1"/>
          </p:nvPr>
        </p:nvSpPr>
        <p:spPr/>
        <p:txBody>
          <a:bodyPr/>
          <a:lstStyle/>
          <a:p>
            <a:r>
              <a:rPr lang="en-US" dirty="0"/>
              <a:t>If you are very stubborn and you shift your C()O rates to much that they create a peak at 35Msun, </a:t>
            </a:r>
          </a:p>
          <a:p>
            <a:r>
              <a:rPr lang="en-US" dirty="0"/>
              <a:t>then your rate of PISN and PPISN are both in tension with the observed rate of hydrogen-less super-luminous supernovae</a:t>
            </a:r>
          </a:p>
        </p:txBody>
      </p:sp>
      <p:sp>
        <p:nvSpPr>
          <p:cNvPr id="4" name="Slide Number Placeholder 3">
            <a:extLst>
              <a:ext uri="{FF2B5EF4-FFF2-40B4-BE49-F238E27FC236}">
                <a16:creationId xmlns:a16="http://schemas.microsoft.com/office/drawing/2014/main" id="{F988479D-F220-0A17-028A-2381FF617C2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809D022-658D-E149-AF04-829A24E3D79F}" type="slidenum">
              <a:rPr kumimoji="0" lang="en-N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N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039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BC411-25F1-7552-7666-8A7EDFD0A3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AF74FA-5867-D650-D246-3D254E5709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8FA566-B8AF-55AA-2AA0-7F18ED380E0A}"/>
              </a:ext>
            </a:extLst>
          </p:cNvPr>
          <p:cNvSpPr>
            <a:spLocks noGrp="1"/>
          </p:cNvSpPr>
          <p:nvPr>
            <p:ph type="body" idx="1"/>
          </p:nvPr>
        </p:nvSpPr>
        <p:spPr/>
        <p:txBody>
          <a:bodyPr/>
          <a:lstStyle/>
          <a:p>
            <a:r>
              <a:rPr lang="en-US" dirty="0"/>
              <a:t>The same thing but then in reverse: if you infer the expected C()O rate from the GW distribution under the assumption that the 35Msun peak has to be caused by PPISN, then your rate is very far off from experimental values! </a:t>
            </a:r>
          </a:p>
          <a:p>
            <a:endParaRPr lang="en-US" dirty="0"/>
          </a:p>
          <a:p>
            <a:r>
              <a:rPr lang="en-US" dirty="0"/>
              <a:t>So this has led to a new game of finding 'where is the real edge of the PISN'?</a:t>
            </a:r>
          </a:p>
          <a:p>
            <a:endParaRPr lang="en-US" dirty="0"/>
          </a:p>
          <a:p>
            <a:r>
              <a:rPr lang="en-US" dirty="0"/>
              <a:t>Multiple people have taken a shot, O4 will give answers..!</a:t>
            </a:r>
          </a:p>
        </p:txBody>
      </p:sp>
      <p:sp>
        <p:nvSpPr>
          <p:cNvPr id="4" name="Slide Number Placeholder 3">
            <a:extLst>
              <a:ext uri="{FF2B5EF4-FFF2-40B4-BE49-F238E27FC236}">
                <a16:creationId xmlns:a16="http://schemas.microsoft.com/office/drawing/2014/main" id="{75351BD1-91A6-E89C-2897-4BD87E001255}"/>
              </a:ext>
            </a:extLst>
          </p:cNvPr>
          <p:cNvSpPr>
            <a:spLocks noGrp="1"/>
          </p:cNvSpPr>
          <p:nvPr>
            <p:ph type="sldNum" sz="quarter" idx="5"/>
          </p:nvPr>
        </p:nvSpPr>
        <p:spPr/>
        <p:txBody>
          <a:bodyPr/>
          <a:lstStyle/>
          <a:p>
            <a:fld id="{9D32A514-5694-4B4C-AD99-1C84CA0E800F}" type="slidenum">
              <a:rPr lang="en-NL" smtClean="0"/>
              <a:t>7</a:t>
            </a:fld>
            <a:endParaRPr lang="en-NL"/>
          </a:p>
        </p:txBody>
      </p:sp>
    </p:spTree>
    <p:extLst>
      <p:ext uri="{BB962C8B-B14F-4D97-AF65-F5344CB8AC3E}">
        <p14:creationId xmlns:p14="http://schemas.microsoft.com/office/powerpoint/2010/main" val="3381502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8</a:t>
            </a:fld>
            <a:endParaRPr lang="en-US"/>
          </a:p>
        </p:txBody>
      </p:sp>
    </p:spTree>
    <p:extLst>
      <p:ext uri="{BB962C8B-B14F-4D97-AF65-F5344CB8AC3E}">
        <p14:creationId xmlns:p14="http://schemas.microsoft.com/office/powerpoint/2010/main" val="252703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effective </a:t>
            </a:r>
            <a:r>
              <a:rPr lang="en-US" dirty="0" err="1"/>
              <a:t>inspiral</a:t>
            </a:r>
            <a:r>
              <a:rPr lang="en-US" dirty="0"/>
              <a:t> spin parameters for dynamically formed BBHs in globular clusters is expected to be more symmetric about zero than that of BBHs formed in isolation</a:t>
            </a:r>
          </a:p>
          <a:p>
            <a:r>
              <a:rPr lang="en-US" dirty="0"/>
              <a:t>(Mapelli et al. 2022; Chattopadhyay et al. 2023; Rodriguez et al. 2018, 2022),</a:t>
            </a:r>
          </a:p>
        </p:txBody>
      </p:sp>
      <p:sp>
        <p:nvSpPr>
          <p:cNvPr id="4" name="Slide Number Placeholder 3"/>
          <p:cNvSpPr>
            <a:spLocks noGrp="1"/>
          </p:cNvSpPr>
          <p:nvPr>
            <p:ph type="sldNum" sz="quarter" idx="5"/>
          </p:nvPr>
        </p:nvSpPr>
        <p:spPr/>
        <p:txBody>
          <a:bodyPr/>
          <a:lstStyle/>
          <a:p>
            <a:fld id="{FD7B510E-7ED2-534A-AACE-822DBCF553B8}" type="slidenum">
              <a:rPr lang="en-US" smtClean="0"/>
              <a:t>10</a:t>
            </a:fld>
            <a:endParaRPr lang="en-US"/>
          </a:p>
        </p:txBody>
      </p:sp>
    </p:spTree>
    <p:extLst>
      <p:ext uri="{BB962C8B-B14F-4D97-AF65-F5344CB8AC3E}">
        <p14:creationId xmlns:p14="http://schemas.microsoft.com/office/powerpoint/2010/main" val="31343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Tiwari, Vaibhav </a:t>
            </a:r>
            <a:r>
              <a:rPr lang="en-US" dirty="0"/>
              <a:t>; </a:t>
            </a:r>
            <a:r>
              <a:rPr lang="en-US" dirty="0">
                <a:hlinkClick r:id="rId4"/>
              </a:rPr>
              <a:t>Fairhurst, Stephen </a:t>
            </a:r>
            <a:endParaRPr lang="en-US" dirty="0"/>
          </a:p>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12</a:t>
            </a:fld>
            <a:endParaRPr lang="en-US"/>
          </a:p>
        </p:txBody>
      </p:sp>
    </p:spTree>
    <p:extLst>
      <p:ext uri="{BB962C8B-B14F-4D97-AF65-F5344CB8AC3E}">
        <p14:creationId xmlns:p14="http://schemas.microsoft.com/office/powerpoint/2010/main" val="3285772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7B510E-7ED2-534A-AACE-822DBCF553B8}" type="slidenum">
              <a:rPr lang="en-US" smtClean="0"/>
              <a:t>13</a:t>
            </a:fld>
            <a:endParaRPr lang="en-US"/>
          </a:p>
        </p:txBody>
      </p:sp>
    </p:spTree>
    <p:extLst>
      <p:ext uri="{BB962C8B-B14F-4D97-AF65-F5344CB8AC3E}">
        <p14:creationId xmlns:p14="http://schemas.microsoft.com/office/powerpoint/2010/main" val="3313837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64A22-5DD1-249B-EB4D-E0F4D59950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199F95-DB5A-998A-17BA-868D769245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4EB88-4DA5-406E-DE0A-12FAFD1D6CC3}"/>
              </a:ext>
            </a:extLst>
          </p:cNvPr>
          <p:cNvSpPr>
            <a:spLocks noGrp="1"/>
          </p:cNvSpPr>
          <p:nvPr>
            <p:ph type="body" idx="1"/>
          </p:nvPr>
        </p:nvSpPr>
        <p:spPr/>
        <p:txBody>
          <a:bodyPr/>
          <a:lstStyle/>
          <a:p>
            <a:r>
              <a:rPr lang="en-US" dirty="0"/>
              <a:t>My thoughts:</a:t>
            </a:r>
          </a:p>
          <a:p>
            <a:endParaRPr lang="en-US" dirty="0"/>
          </a:p>
          <a:p>
            <a:r>
              <a:rPr lang="en-US" dirty="0"/>
              <a:t>Main idea of channel: </a:t>
            </a:r>
          </a:p>
          <a:p>
            <a:r>
              <a:rPr lang="en-US" dirty="0"/>
              <a:t>If Pop III stars have &lt; 50Msun, they evolve to blue giants, and the stellar radius does not enlarge so much, indicating that close binaries are more likely to coalesce.</a:t>
            </a:r>
          </a:p>
          <a:p>
            <a:r>
              <a:rPr lang="en-US" dirty="0"/>
              <a:t> (e.g. Kinugawa et al. 2014; </a:t>
            </a:r>
            <a:r>
              <a:rPr lang="en-US" dirty="0" err="1"/>
              <a:t>Inayoshi</a:t>
            </a:r>
            <a:r>
              <a:rPr lang="en-US" dirty="0"/>
              <a:t> et al. 2017; Tanikawa et al. 2021a)</a:t>
            </a:r>
          </a:p>
          <a:p>
            <a:endParaRPr lang="en-US" dirty="0"/>
          </a:p>
          <a:p>
            <a:r>
              <a:rPr lang="en-US" dirty="0"/>
              <a:t>I always wondered how these stars can be born so close together, seems like they tried to address that: https://</a:t>
            </a:r>
            <a:r>
              <a:rPr lang="en-US" dirty="0" err="1"/>
              <a:t>arxiv.org</a:t>
            </a:r>
            <a:r>
              <a:rPr lang="en-US" dirty="0"/>
              <a:t>/pdf/2305.06843</a:t>
            </a:r>
          </a:p>
          <a:p>
            <a:r>
              <a:rPr lang="en-US" dirty="0"/>
              <a:t>In Kirihara + 2023 they note: “We conclude that there must be some orbital shrinking mechanism after the protostars contract to enter the zero-age main-sequence stage.”</a:t>
            </a:r>
          </a:p>
          <a:p>
            <a:endParaRPr lang="en-US" dirty="0"/>
          </a:p>
          <a:p>
            <a:endParaRPr lang="en-US" dirty="0"/>
          </a:p>
          <a:p>
            <a:r>
              <a:rPr lang="en-US" dirty="0"/>
              <a:t>In Kinugawa + 2021 https://</a:t>
            </a:r>
            <a:r>
              <a:rPr lang="en-US" dirty="0" err="1"/>
              <a:t>arxiv.org</a:t>
            </a:r>
            <a:r>
              <a:rPr lang="en-US" dirty="0"/>
              <a:t>/pdf/2103.00797</a:t>
            </a:r>
          </a:p>
          <a:p>
            <a:r>
              <a:rPr lang="en-US" dirty="0"/>
              <a:t>They do some weird trick to fit the q for observed BHBH masses, and then conclude that this line fit matches their pop III stars: </a:t>
            </a:r>
          </a:p>
          <a:p>
            <a:r>
              <a:rPr lang="en-US" dirty="0"/>
              <a:t>“Therefore, the relation of M2 = 0.673M1 is consistent with Pop III star origin.”</a:t>
            </a:r>
          </a:p>
        </p:txBody>
      </p:sp>
      <p:sp>
        <p:nvSpPr>
          <p:cNvPr id="4" name="Slide Number Placeholder 3">
            <a:extLst>
              <a:ext uri="{FF2B5EF4-FFF2-40B4-BE49-F238E27FC236}">
                <a16:creationId xmlns:a16="http://schemas.microsoft.com/office/drawing/2014/main" id="{3D7CD309-482C-3DA8-4B82-58607A3C6141}"/>
              </a:ext>
            </a:extLst>
          </p:cNvPr>
          <p:cNvSpPr>
            <a:spLocks noGrp="1"/>
          </p:cNvSpPr>
          <p:nvPr>
            <p:ph type="sldNum" sz="quarter" idx="5"/>
          </p:nvPr>
        </p:nvSpPr>
        <p:spPr/>
        <p:txBody>
          <a:bodyPr/>
          <a:lstStyle/>
          <a:p>
            <a:fld id="{FD7B510E-7ED2-534A-AACE-822DBCF553B8}" type="slidenum">
              <a:rPr lang="en-US" smtClean="0"/>
              <a:t>14</a:t>
            </a:fld>
            <a:endParaRPr lang="en-US"/>
          </a:p>
        </p:txBody>
      </p:sp>
    </p:spTree>
    <p:extLst>
      <p:ext uri="{BB962C8B-B14F-4D97-AF65-F5344CB8AC3E}">
        <p14:creationId xmlns:p14="http://schemas.microsoft.com/office/powerpoint/2010/main" val="1916500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C229D-2F5F-7F6A-66EC-F51C6787F7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4A68C2-8380-72D5-713A-C971CB3855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88CCEA-33FC-971C-F717-9446E4EF933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559AA828-0452-C0F5-D1F1-2B5EF2812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3AE25-242D-9B85-7E46-5A08A1C7DB5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078740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1F8C-495A-F6D7-0556-5178D0345A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F231F4-1AF7-F1D0-5BF0-4302BFE78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91F80E-0393-48DF-72D4-45FA775C64E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2E9E379-2CEC-8839-3877-A1F32A222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FEA1E-DF81-EC16-4A54-F9DFEA20D7D9}"/>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707957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460BE-9E0A-8291-D847-669FA2854FC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11207-2111-AD3D-F83C-D7E6880972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C3AEF-F0C9-5467-7901-FDA8A2359B06}"/>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7A34A12A-33C4-4B0B-D8C0-B8B3A125A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CF51D1-0176-D9F1-D887-0D4DD5B20FA6}"/>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80373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2BC09-0C1B-AE1D-7FA0-4179DB2957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5B709C-4399-08D2-1873-CD24D64937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24B22-9E27-6CA9-69B5-2A760FC25F20}"/>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27CC85B6-17ED-0FA9-B323-144E79140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DB49C-628F-B875-32C6-BA248C3CA0A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146042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BC37-CB64-8CFE-8369-7FF024CBF3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B8CB26-271D-7027-A441-07D0AB990F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C7F58F-E112-9456-ED8B-A25BB8F9C621}"/>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46003303-CE0C-96AA-40C7-5E6C3CF19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4C8B0-B145-8396-8261-A8B9EFDB468A}"/>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79933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9E37-8138-20A2-1B5B-F7C6FEFA8D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6C6D11-4503-509F-DEE4-8ECC65F07A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76601F-C1F1-F26C-0AA3-09DA69287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A36D87-7039-7756-5D32-7F99393C44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80416817-FB14-DA81-1ACB-593A00776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AF8D7-A7A1-E355-74AE-A104F0346A15}"/>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328767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F70F2-CFBF-C9F6-6E76-85FA3E5A4F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72AEC6-A58B-DE08-1A44-63795AE5A3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913A6-0716-7001-F4A6-8580158D427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B2E23-95C6-1A97-50AF-FB29AF5D98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65B03EA-6715-6805-675E-9E4EC591BC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D80A3-E710-B8FE-3B0C-D2995260C90B}"/>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8" name="Footer Placeholder 7">
            <a:extLst>
              <a:ext uri="{FF2B5EF4-FFF2-40B4-BE49-F238E27FC236}">
                <a16:creationId xmlns:a16="http://schemas.microsoft.com/office/drawing/2014/main" id="{FECA147A-8CC3-1651-04AF-D97E7CBD3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2DFC8B-9AE3-8A0D-520C-3F621C0ED89D}"/>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25999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B9C6-B736-2CBD-2508-CABDC0F255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55B2C5-753B-14FB-1EC3-79811FD1B619}"/>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4" name="Footer Placeholder 3">
            <a:extLst>
              <a:ext uri="{FF2B5EF4-FFF2-40B4-BE49-F238E27FC236}">
                <a16:creationId xmlns:a16="http://schemas.microsoft.com/office/drawing/2014/main" id="{85840B15-E3BF-E550-F190-799E6CD9D7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77475D-18EC-FB53-2D4E-AF67251FF4EC}"/>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59963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F4CD4B-7A2C-9E87-3CFD-46977570701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3" name="Footer Placeholder 2">
            <a:extLst>
              <a:ext uri="{FF2B5EF4-FFF2-40B4-BE49-F238E27FC236}">
                <a16:creationId xmlns:a16="http://schemas.microsoft.com/office/drawing/2014/main" id="{FDC885EA-C2CA-2959-00C8-E2273B63E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7F0443-265F-4713-C780-579AA9DD616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122002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12FC-304D-D9FE-60D9-926577FD5E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4F1AC-9FF2-C1A7-8389-58DC93BF87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1C4BB4-C968-DDB3-17C6-A6A7BCBD7D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D2D5B-3CC8-2A98-F4FB-643A4FF83CCC}"/>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DF6B9FF5-FF44-8616-B989-DA755D7E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9C3B67-CB90-DCAA-9046-824DD35A6B67}"/>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962053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5267-891D-89CC-30C6-CB0B93D6B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27F069-A29E-FD87-CA35-011ED0BC1E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79A2BB-6ACB-A2AE-DC16-68C609B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1312C-C6AE-DBEA-2E82-360CCEFE9B65}"/>
              </a:ext>
            </a:extLst>
          </p:cNvPr>
          <p:cNvSpPr>
            <a:spLocks noGrp="1"/>
          </p:cNvSpPr>
          <p:nvPr>
            <p:ph type="dt" sz="half" idx="10"/>
          </p:nvPr>
        </p:nvSpPr>
        <p:spPr/>
        <p:txBody>
          <a:bodyPr/>
          <a:lstStyle/>
          <a:p>
            <a:fld id="{2D2091B7-B645-FE4A-BAFC-010EDB9C62DA}" type="datetimeFigureOut">
              <a:rPr lang="en-US" smtClean="0"/>
              <a:t>5/22/25</a:t>
            </a:fld>
            <a:endParaRPr lang="en-US"/>
          </a:p>
        </p:txBody>
      </p:sp>
      <p:sp>
        <p:nvSpPr>
          <p:cNvPr id="6" name="Footer Placeholder 5">
            <a:extLst>
              <a:ext uri="{FF2B5EF4-FFF2-40B4-BE49-F238E27FC236}">
                <a16:creationId xmlns:a16="http://schemas.microsoft.com/office/drawing/2014/main" id="{4076530F-042C-4430-3DE4-786BDD1F53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E36EEF-49CE-9B45-C7F5-47E1CE006C2F}"/>
              </a:ext>
            </a:extLst>
          </p:cNvPr>
          <p:cNvSpPr>
            <a:spLocks noGrp="1"/>
          </p:cNvSpPr>
          <p:nvPr>
            <p:ph type="sldNum" sz="quarter" idx="12"/>
          </p:nvPr>
        </p:nvSpPr>
        <p:spPr/>
        <p:txBody>
          <a:bodyPr/>
          <a:lstStyle/>
          <a:p>
            <a:fld id="{E5495AF0-AC87-F349-AC2B-205458D84935}" type="slidenum">
              <a:rPr lang="en-US" smtClean="0"/>
              <a:t>‹#›</a:t>
            </a:fld>
            <a:endParaRPr lang="en-US"/>
          </a:p>
        </p:txBody>
      </p:sp>
    </p:spTree>
    <p:extLst>
      <p:ext uri="{BB962C8B-B14F-4D97-AF65-F5344CB8AC3E}">
        <p14:creationId xmlns:p14="http://schemas.microsoft.com/office/powerpoint/2010/main" val="41423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602870-A750-2FFA-E427-F0A3282475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2B2AAAD-7A30-E27F-B761-7B6BAE43DC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CC28BE-5A2E-C359-5F0A-FFE19B1CEB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2091B7-B645-FE4A-BAFC-010EDB9C62DA}" type="datetimeFigureOut">
              <a:rPr lang="en-US" smtClean="0"/>
              <a:t>5/22/25</a:t>
            </a:fld>
            <a:endParaRPr lang="en-US"/>
          </a:p>
        </p:txBody>
      </p:sp>
      <p:sp>
        <p:nvSpPr>
          <p:cNvPr id="5" name="Footer Placeholder 4">
            <a:extLst>
              <a:ext uri="{FF2B5EF4-FFF2-40B4-BE49-F238E27FC236}">
                <a16:creationId xmlns:a16="http://schemas.microsoft.com/office/drawing/2014/main" id="{E8DC3FE7-F6CA-9DDC-673A-097BF1F333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AE0685B-DD02-5E2F-04B4-B29D2F69E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5495AF0-AC87-F349-AC2B-205458D84935}" type="slidenum">
              <a:rPr lang="en-US" smtClean="0"/>
              <a:t>‹#›</a:t>
            </a:fld>
            <a:endParaRPr lang="en-US"/>
          </a:p>
        </p:txBody>
      </p:sp>
    </p:spTree>
    <p:extLst>
      <p:ext uri="{BB962C8B-B14F-4D97-AF65-F5344CB8AC3E}">
        <p14:creationId xmlns:p14="http://schemas.microsoft.com/office/powerpoint/2010/main" val="1563369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i.adsabs.harvard.edu/abs/2023MNRAS.522..466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hyperlink" Target="https://arxiv.org/abs/2404.03166"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ui.adsabs.harvard.edu/abs/2021ApJ...913L..19T/abstrac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ui.adsabs.harvard.edu/abs/2025PhRvD.111b3013M/abstrac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ui.adsabs.harvard.edu/abs/2023MNRAS.520.5724B"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abs/2005.09795" TargetMode="External"/><Relationship Id="rId7" Type="http://schemas.openxmlformats.org/officeDocument/2006/relationships/hyperlink" Target="https://arxiv.org/pdf/2305.06843"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arxiv.org/abs/2103.00797" TargetMode="External"/><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ui.adsabs.harvard.edu/abs/2020MNRAS.498.3946K/abstract" TargetMode="External"/><Relationship Id="rId2" Type="http://schemas.openxmlformats.org/officeDocument/2006/relationships/hyperlink" Target="https://ui.adsabs.harvard.edu/abs/2014MNRAS.442.2963K/abstract" TargetMode="External"/><Relationship Id="rId1" Type="http://schemas.openxmlformats.org/officeDocument/2006/relationships/slideLayout" Target="../slideLayouts/slideLayout2.xml"/><Relationship Id="rId4" Type="http://schemas.openxmlformats.org/officeDocument/2006/relationships/hyperlink" Target="https://ui.adsabs.harvard.edu/abs/2021MNRAS.504L..28K/abstract"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7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ui.adsabs.harvard.edu/abs/2022ApJ...937..112F/abstract"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3.png"/><Relationship Id="rId4" Type="http://schemas.openxmlformats.org/officeDocument/2006/relationships/image" Target="NUL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ui.adsabs.harvard.edu/abs/2023arXiv231213459C/abstract"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cademic.oup.com/mnras/article/493/3/4333/5780242" TargetMode="Externa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7B964-16AB-8098-CBB2-15B3909020F2}"/>
              </a:ext>
            </a:extLst>
          </p:cNvPr>
          <p:cNvSpPr>
            <a:spLocks noGrp="1"/>
          </p:cNvSpPr>
          <p:nvPr>
            <p:ph type="ctrTitle"/>
          </p:nvPr>
        </p:nvSpPr>
        <p:spPr/>
        <p:txBody>
          <a:bodyPr/>
          <a:lstStyle/>
          <a:p>
            <a:r>
              <a:rPr lang="en-US" dirty="0"/>
              <a:t>Astrophysical origin </a:t>
            </a:r>
          </a:p>
        </p:txBody>
      </p:sp>
      <p:sp>
        <p:nvSpPr>
          <p:cNvPr id="3" name="Subtitle 2">
            <a:extLst>
              <a:ext uri="{FF2B5EF4-FFF2-40B4-BE49-F238E27FC236}">
                <a16:creationId xmlns:a16="http://schemas.microsoft.com/office/drawing/2014/main" id="{DF8BFD3F-4096-7CF3-FD77-23605650D458}"/>
              </a:ext>
            </a:extLst>
          </p:cNvPr>
          <p:cNvSpPr>
            <a:spLocks noGrp="1"/>
          </p:cNvSpPr>
          <p:nvPr>
            <p:ph type="subTitle" idx="1"/>
          </p:nvPr>
        </p:nvSpPr>
        <p:spPr/>
        <p:txBody>
          <a:bodyPr/>
          <a:lstStyle/>
          <a:p>
            <a:r>
              <a:rPr lang="en-US" dirty="0"/>
              <a:t>Of the 35Msun peak: proposed channels</a:t>
            </a:r>
          </a:p>
        </p:txBody>
      </p:sp>
    </p:spTree>
    <p:extLst>
      <p:ext uri="{BB962C8B-B14F-4D97-AF65-F5344CB8AC3E}">
        <p14:creationId xmlns:p14="http://schemas.microsoft.com/office/powerpoint/2010/main" val="280510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EBDB5-E214-B1DF-5F46-7B6ABDC53EEA}"/>
              </a:ext>
            </a:extLst>
          </p:cNvPr>
          <p:cNvSpPr>
            <a:spLocks noGrp="1"/>
          </p:cNvSpPr>
          <p:nvPr>
            <p:ph type="title"/>
          </p:nvPr>
        </p:nvSpPr>
        <p:spPr>
          <a:xfrm>
            <a:off x="559420" y="437155"/>
            <a:ext cx="4659351" cy="805753"/>
          </a:xfrm>
        </p:spPr>
        <p:txBody>
          <a:bodyPr>
            <a:normAutofit/>
          </a:bodyPr>
          <a:lstStyle/>
          <a:p>
            <a:r>
              <a:rPr lang="en-US" dirty="0">
                <a:solidFill>
                  <a:srgbClr val="1A7BB7"/>
                </a:solidFill>
              </a:rPr>
              <a:t>Globular</a:t>
            </a:r>
            <a:r>
              <a:rPr lang="en-US" dirty="0"/>
              <a:t> clusters</a:t>
            </a:r>
          </a:p>
        </p:txBody>
      </p:sp>
      <p:sp>
        <p:nvSpPr>
          <p:cNvPr id="3" name="Content Placeholder 2">
            <a:extLst>
              <a:ext uri="{FF2B5EF4-FFF2-40B4-BE49-F238E27FC236}">
                <a16:creationId xmlns:a16="http://schemas.microsoft.com/office/drawing/2014/main" id="{45122859-AEB1-C26F-ACA0-BADA6C2D3858}"/>
              </a:ext>
            </a:extLst>
          </p:cNvPr>
          <p:cNvSpPr>
            <a:spLocks noGrp="1"/>
          </p:cNvSpPr>
          <p:nvPr>
            <p:ph idx="1"/>
          </p:nvPr>
        </p:nvSpPr>
        <p:spPr>
          <a:xfrm>
            <a:off x="559420" y="1350487"/>
            <a:ext cx="4979019" cy="723416"/>
          </a:xfrm>
        </p:spPr>
        <p:txBody>
          <a:bodyPr>
            <a:normAutofit lnSpcReduction="10000"/>
          </a:bodyPr>
          <a:lstStyle/>
          <a:p>
            <a:pPr marL="0" indent="0">
              <a:buNone/>
            </a:pPr>
            <a:r>
              <a:rPr lang="en-US" sz="1600" dirty="0"/>
              <a:t>Antonini et al 2023</a:t>
            </a:r>
            <a:br>
              <a:rPr lang="en-US" sz="1600" dirty="0"/>
            </a:br>
            <a:r>
              <a:rPr lang="en-US" sz="1600" dirty="0">
                <a:hlinkClick r:id="rId3"/>
              </a:rPr>
              <a:t>https://ui.adsabs.harvard.edu/abs/2023MNRAS.522..466A</a:t>
            </a:r>
            <a:endParaRPr lang="en-US" sz="1600" dirty="0"/>
          </a:p>
          <a:p>
            <a:pPr marL="0" indent="0">
              <a:buNone/>
            </a:pPr>
            <a:endParaRPr lang="en-US" sz="1400" dirty="0"/>
          </a:p>
        </p:txBody>
      </p:sp>
      <p:pic>
        <p:nvPicPr>
          <p:cNvPr id="4" name="Picture 3">
            <a:extLst>
              <a:ext uri="{FF2B5EF4-FFF2-40B4-BE49-F238E27FC236}">
                <a16:creationId xmlns:a16="http://schemas.microsoft.com/office/drawing/2014/main" id="{02E9D349-61B2-1F1D-2020-7EFC086E121A}"/>
              </a:ext>
            </a:extLst>
          </p:cNvPr>
          <p:cNvPicPr>
            <a:picLocks noChangeAspect="1"/>
          </p:cNvPicPr>
          <p:nvPr/>
        </p:nvPicPr>
        <p:blipFill>
          <a:blip r:embed="rId4"/>
          <a:stretch>
            <a:fillRect/>
          </a:stretch>
        </p:blipFill>
        <p:spPr>
          <a:xfrm>
            <a:off x="882805" y="2198590"/>
            <a:ext cx="8608742" cy="4075455"/>
          </a:xfrm>
          <a:prstGeom prst="rect">
            <a:avLst/>
          </a:prstGeom>
        </p:spPr>
      </p:pic>
      <p:pic>
        <p:nvPicPr>
          <p:cNvPr id="6" name="Picture 5">
            <a:extLst>
              <a:ext uri="{FF2B5EF4-FFF2-40B4-BE49-F238E27FC236}">
                <a16:creationId xmlns:a16="http://schemas.microsoft.com/office/drawing/2014/main" id="{399418AB-FF60-77AD-647C-689E2AD19DC0}"/>
              </a:ext>
            </a:extLst>
          </p:cNvPr>
          <p:cNvPicPr>
            <a:picLocks noChangeAspect="1"/>
          </p:cNvPicPr>
          <p:nvPr/>
        </p:nvPicPr>
        <p:blipFill>
          <a:blip r:embed="rId5"/>
          <a:stretch>
            <a:fillRect/>
          </a:stretch>
        </p:blipFill>
        <p:spPr>
          <a:xfrm>
            <a:off x="12056599" y="-162452"/>
            <a:ext cx="7176272" cy="6858000"/>
          </a:xfrm>
          <a:prstGeom prst="rect">
            <a:avLst/>
          </a:prstGeom>
        </p:spPr>
      </p:pic>
      <p:sp>
        <p:nvSpPr>
          <p:cNvPr id="7" name="TextBox 6">
            <a:extLst>
              <a:ext uri="{FF2B5EF4-FFF2-40B4-BE49-F238E27FC236}">
                <a16:creationId xmlns:a16="http://schemas.microsoft.com/office/drawing/2014/main" id="{5EA9BB80-3DAA-6011-6364-163E4FDB2444}"/>
              </a:ext>
            </a:extLst>
          </p:cNvPr>
          <p:cNvSpPr txBox="1"/>
          <p:nvPr/>
        </p:nvSpPr>
        <p:spPr>
          <a:xfrm>
            <a:off x="6096000" y="319577"/>
            <a:ext cx="5403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Seems too broad to fit 35 bump? </a:t>
            </a:r>
          </a:p>
          <a:p>
            <a:pPr marL="285750" indent="-285750">
              <a:buFont typeface="Arial" panose="020B0604020202020204" pitchFamily="34" charset="0"/>
              <a:buChar char="•"/>
            </a:pPr>
            <a:r>
              <a:rPr lang="en-US" dirty="0"/>
              <a:t>Does go up at low-end </a:t>
            </a:r>
            <a:r>
              <a:rPr lang="en-US" dirty="0">
                <a:sym typeface="Wingdings" pitchFamily="2" charset="2"/>
              </a:rPr>
              <a:t>:) </a:t>
            </a:r>
          </a:p>
          <a:p>
            <a:pPr marL="285750" indent="-285750">
              <a:buFont typeface="Arial" panose="020B0604020202020204" pitchFamily="34" charset="0"/>
              <a:buChar char="•"/>
            </a:pPr>
            <a:r>
              <a:rPr lang="en-US" dirty="0">
                <a:sym typeface="Wingdings" pitchFamily="2" charset="2"/>
              </a:rPr>
              <a:t>For some reason does </a:t>
            </a:r>
            <a:r>
              <a:rPr lang="en-US" b="1" dirty="0">
                <a:sym typeface="Wingdings" pitchFamily="2" charset="2"/>
              </a:rPr>
              <a:t>Not</a:t>
            </a:r>
            <a:r>
              <a:rPr lang="en-US" dirty="0">
                <a:sym typeface="Wingdings" pitchFamily="2" charset="2"/>
              </a:rPr>
              <a:t> have q ===1???</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t>Effective spin pop should be symmetric around 0</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390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3DC4-C7DE-200F-F412-4703441F54AC}"/>
              </a:ext>
            </a:extLst>
          </p:cNvPr>
          <p:cNvSpPr>
            <a:spLocks noGrp="1"/>
          </p:cNvSpPr>
          <p:nvPr>
            <p:ph type="title"/>
          </p:nvPr>
        </p:nvSpPr>
        <p:spPr/>
        <p:txBody>
          <a:bodyPr/>
          <a:lstStyle/>
          <a:p>
            <a:r>
              <a:rPr lang="en-US" dirty="0"/>
              <a:t>Glob clusters cont. </a:t>
            </a:r>
          </a:p>
        </p:txBody>
      </p:sp>
      <p:sp>
        <p:nvSpPr>
          <p:cNvPr id="5" name="TextBox 4">
            <a:extLst>
              <a:ext uri="{FF2B5EF4-FFF2-40B4-BE49-F238E27FC236}">
                <a16:creationId xmlns:a16="http://schemas.microsoft.com/office/drawing/2014/main" id="{8783DBC7-2813-7F14-1831-832924810F8D}"/>
              </a:ext>
            </a:extLst>
          </p:cNvPr>
          <p:cNvSpPr txBox="1"/>
          <p:nvPr/>
        </p:nvSpPr>
        <p:spPr>
          <a:xfrm>
            <a:off x="1041400" y="2050534"/>
            <a:ext cx="6096000" cy="2031325"/>
          </a:xfrm>
          <a:prstGeom prst="rect">
            <a:avLst/>
          </a:prstGeom>
          <a:noFill/>
        </p:spPr>
        <p:txBody>
          <a:bodyPr wrap="square">
            <a:spAutoFit/>
          </a:bodyPr>
          <a:lstStyle/>
          <a:p>
            <a:r>
              <a:rPr lang="en-US" dirty="0"/>
              <a:t>Ray et al. 2024</a:t>
            </a:r>
          </a:p>
          <a:p>
            <a:r>
              <a:rPr lang="en-US" dirty="0">
                <a:hlinkClick r:id="rId2"/>
              </a:rPr>
              <a:t>https://arxiv.org/abs/2404.03166</a:t>
            </a:r>
            <a:endParaRPr lang="en-US" dirty="0"/>
          </a:p>
          <a:p>
            <a:endParaRPr lang="en-US" dirty="0"/>
          </a:p>
          <a:p>
            <a:r>
              <a:rPr lang="en-US" dirty="0"/>
              <a:t>Also analyze the GW data, see their section 5 for a similar “astrophysical interpretation” section, in which they conclude that  Globular clusters are most likely the origin. </a:t>
            </a:r>
          </a:p>
          <a:p>
            <a:endParaRPr lang="en-US" dirty="0"/>
          </a:p>
        </p:txBody>
      </p:sp>
    </p:spTree>
    <p:extLst>
      <p:ext uri="{BB962C8B-B14F-4D97-AF65-F5344CB8AC3E}">
        <p14:creationId xmlns:p14="http://schemas.microsoft.com/office/powerpoint/2010/main" val="607553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F2D5F-B84B-AE12-DC64-D343C1BA1883}"/>
              </a:ext>
            </a:extLst>
          </p:cNvPr>
          <p:cNvSpPr>
            <a:spLocks noGrp="1"/>
          </p:cNvSpPr>
          <p:nvPr>
            <p:ph type="title"/>
          </p:nvPr>
        </p:nvSpPr>
        <p:spPr>
          <a:xfrm>
            <a:off x="82092" y="43043"/>
            <a:ext cx="4949802" cy="1325563"/>
          </a:xfrm>
        </p:spPr>
        <p:txBody>
          <a:bodyPr/>
          <a:lstStyle/>
          <a:p>
            <a:r>
              <a:rPr lang="en-US" dirty="0"/>
              <a:t>Hierarchical mergers </a:t>
            </a:r>
          </a:p>
        </p:txBody>
      </p:sp>
      <p:sp>
        <p:nvSpPr>
          <p:cNvPr id="3" name="Content Placeholder 2">
            <a:extLst>
              <a:ext uri="{FF2B5EF4-FFF2-40B4-BE49-F238E27FC236}">
                <a16:creationId xmlns:a16="http://schemas.microsoft.com/office/drawing/2014/main" id="{CD0D7E89-2163-00CC-8764-23EB0D0641ED}"/>
              </a:ext>
            </a:extLst>
          </p:cNvPr>
          <p:cNvSpPr>
            <a:spLocks noGrp="1"/>
          </p:cNvSpPr>
          <p:nvPr>
            <p:ph idx="1"/>
          </p:nvPr>
        </p:nvSpPr>
        <p:spPr>
          <a:xfrm>
            <a:off x="397108" y="1304045"/>
            <a:ext cx="4949802" cy="2308538"/>
          </a:xfrm>
        </p:spPr>
        <p:txBody>
          <a:bodyPr>
            <a:noAutofit/>
          </a:bodyPr>
          <a:lstStyle/>
          <a:p>
            <a:pPr marL="0" indent="0">
              <a:buNone/>
            </a:pPr>
            <a:r>
              <a:rPr lang="en-US" sz="1800" dirty="0"/>
              <a:t>Suggested by e.g. </a:t>
            </a:r>
            <a:r>
              <a:rPr lang="en-US" sz="1800" dirty="0">
                <a:hlinkClick r:id="rId3"/>
              </a:rPr>
              <a:t>Tiwari &amp; Fairhurst 2021</a:t>
            </a:r>
            <a:endParaRPr lang="en-US" sz="1800" dirty="0"/>
          </a:p>
          <a:p>
            <a:pPr marL="0" indent="0">
              <a:buNone/>
            </a:pPr>
            <a:r>
              <a:rPr lang="en-US" sz="1800" dirty="0"/>
              <a:t>Schneider et al. compactness peak at 14? </a:t>
            </a:r>
            <a:br>
              <a:rPr lang="en-US" sz="1800" dirty="0"/>
            </a:br>
            <a:r>
              <a:rPr lang="en-US" sz="1800" dirty="0"/>
              <a:t>Combinations like </a:t>
            </a:r>
          </a:p>
          <a:p>
            <a:r>
              <a:rPr lang="en-US" sz="1800" dirty="0"/>
              <a:t>(14 + 14)  + 9 = 1G + 2G</a:t>
            </a:r>
            <a:br>
              <a:rPr lang="en-US" sz="1800" dirty="0"/>
            </a:br>
            <a:r>
              <a:rPr lang="en-US" sz="1800" dirty="0"/>
              <a:t>q ~0.5</a:t>
            </a:r>
          </a:p>
          <a:p>
            <a:r>
              <a:rPr lang="en-US" sz="1800" dirty="0"/>
              <a:t>(14 + 14)  + (14 + 14) = 2G + 2G</a:t>
            </a:r>
            <a:br>
              <a:rPr lang="en-US" sz="1800" dirty="0"/>
            </a:br>
            <a:r>
              <a:rPr lang="en-US" sz="1800" dirty="0"/>
              <a:t>q = 1</a:t>
            </a:r>
          </a:p>
        </p:txBody>
      </p:sp>
      <p:sp>
        <p:nvSpPr>
          <p:cNvPr id="9" name="TextBox 8">
            <a:extLst>
              <a:ext uri="{FF2B5EF4-FFF2-40B4-BE49-F238E27FC236}">
                <a16:creationId xmlns:a16="http://schemas.microsoft.com/office/drawing/2014/main" id="{CC5FF8F0-6587-032C-D7B8-302F0AFE2F73}"/>
              </a:ext>
            </a:extLst>
          </p:cNvPr>
          <p:cNvSpPr txBox="1"/>
          <p:nvPr/>
        </p:nvSpPr>
        <p:spPr>
          <a:xfrm>
            <a:off x="377576" y="3737949"/>
            <a:ext cx="4424174" cy="923330"/>
          </a:xfrm>
          <a:prstGeom prst="rect">
            <a:avLst/>
          </a:prstGeom>
          <a:noFill/>
        </p:spPr>
        <p:txBody>
          <a:bodyPr wrap="square" rtlCol="0">
            <a:spAutoFit/>
          </a:bodyPr>
          <a:lstStyle/>
          <a:p>
            <a:r>
              <a:rPr lang="en-US" dirty="0"/>
              <a:t>Doesn’t seem to be the case because most systems are equal mass, and that would have to be 2G + 2G</a:t>
            </a:r>
          </a:p>
        </p:txBody>
      </p:sp>
      <p:sp>
        <p:nvSpPr>
          <p:cNvPr id="10" name="TextBox 9">
            <a:extLst>
              <a:ext uri="{FF2B5EF4-FFF2-40B4-BE49-F238E27FC236}">
                <a16:creationId xmlns:a16="http://schemas.microsoft.com/office/drawing/2014/main" id="{928CA989-2257-E027-4E60-D285E21AAEE2}"/>
              </a:ext>
            </a:extLst>
          </p:cNvPr>
          <p:cNvSpPr txBox="1"/>
          <p:nvPr/>
        </p:nvSpPr>
        <p:spPr>
          <a:xfrm>
            <a:off x="838200" y="5165146"/>
            <a:ext cx="8986944" cy="923330"/>
          </a:xfrm>
          <a:prstGeom prst="rect">
            <a:avLst/>
          </a:prstGeom>
          <a:noFill/>
        </p:spPr>
        <p:txBody>
          <a:bodyPr wrap="square" rtlCol="0">
            <a:spAutoFit/>
          </a:bodyPr>
          <a:lstStyle/>
          <a:p>
            <a:r>
              <a:rPr lang="en-US" b="1" dirty="0"/>
              <a:t>Note:</a:t>
            </a:r>
            <a:r>
              <a:rPr lang="en-US" dirty="0"/>
              <a:t>  If you believe our mass model, some systems are inevitably pushed to unequal mass..   these unequal mass systems could have a big </a:t>
            </a:r>
            <a:r>
              <a:rPr lang="en-US" dirty="0" err="1"/>
              <a:t>sigma_chi</a:t>
            </a:r>
            <a:r>
              <a:rPr lang="en-US" dirty="0"/>
              <a:t> eff so that we cannot exclude a sub-population of hierarchical mergers living in the peak.</a:t>
            </a:r>
          </a:p>
        </p:txBody>
      </p:sp>
      <p:pic>
        <p:nvPicPr>
          <p:cNvPr id="12" name="Picture 11" descr="A blackboard with white text&#10;&#10;AI-generated content may be incorrect.">
            <a:extLst>
              <a:ext uri="{FF2B5EF4-FFF2-40B4-BE49-F238E27FC236}">
                <a16:creationId xmlns:a16="http://schemas.microsoft.com/office/drawing/2014/main" id="{D9944C14-510E-A56E-142A-0D6022A7EABC}"/>
              </a:ext>
            </a:extLst>
          </p:cNvPr>
          <p:cNvPicPr>
            <a:picLocks noChangeAspect="1"/>
          </p:cNvPicPr>
          <p:nvPr/>
        </p:nvPicPr>
        <p:blipFill>
          <a:blip r:embed="rId4"/>
          <a:stretch>
            <a:fillRect/>
          </a:stretch>
        </p:blipFill>
        <p:spPr>
          <a:xfrm>
            <a:off x="5661926" y="492525"/>
            <a:ext cx="5375746" cy="3461724"/>
          </a:xfrm>
          <a:prstGeom prst="rect">
            <a:avLst/>
          </a:prstGeom>
        </p:spPr>
      </p:pic>
    </p:spTree>
    <p:extLst>
      <p:ext uri="{BB962C8B-B14F-4D97-AF65-F5344CB8AC3E}">
        <p14:creationId xmlns:p14="http://schemas.microsoft.com/office/powerpoint/2010/main" val="20540231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6D1B0-5D44-0C39-681E-8D4F086FEB11}"/>
              </a:ext>
            </a:extLst>
          </p:cNvPr>
          <p:cNvSpPr>
            <a:spLocks noGrp="1"/>
          </p:cNvSpPr>
          <p:nvPr>
            <p:ph type="title"/>
          </p:nvPr>
        </p:nvSpPr>
        <p:spPr/>
        <p:txBody>
          <a:bodyPr/>
          <a:lstStyle/>
          <a:p>
            <a:r>
              <a:rPr lang="en-US" dirty="0"/>
              <a:t>More hierarchical</a:t>
            </a:r>
          </a:p>
        </p:txBody>
      </p:sp>
      <p:sp>
        <p:nvSpPr>
          <p:cNvPr id="3" name="Content Placeholder 2">
            <a:extLst>
              <a:ext uri="{FF2B5EF4-FFF2-40B4-BE49-F238E27FC236}">
                <a16:creationId xmlns:a16="http://schemas.microsoft.com/office/drawing/2014/main" id="{3CA086D2-FB31-53AB-2D5B-EB91541B8757}"/>
              </a:ext>
            </a:extLst>
          </p:cNvPr>
          <p:cNvSpPr>
            <a:spLocks noGrp="1"/>
          </p:cNvSpPr>
          <p:nvPr>
            <p:ph idx="1"/>
          </p:nvPr>
        </p:nvSpPr>
        <p:spPr>
          <a:xfrm>
            <a:off x="838200" y="1825625"/>
            <a:ext cx="5257800" cy="4351338"/>
          </a:xfrm>
        </p:spPr>
        <p:txBody>
          <a:bodyPr>
            <a:normAutofit/>
          </a:bodyPr>
          <a:lstStyle/>
          <a:p>
            <a:pPr marL="0" indent="0">
              <a:buNone/>
            </a:pPr>
            <a:r>
              <a:rPr lang="en-US" sz="1500" b="0" dirty="0">
                <a:solidFill>
                  <a:srgbClr val="A44185"/>
                </a:solidFill>
                <a:effectLst/>
              </a:rPr>
              <a:t>Mahapatra et al 2025</a:t>
            </a:r>
            <a:endParaRPr lang="en-US" sz="1500" b="0" dirty="0">
              <a:solidFill>
                <a:srgbClr val="236EBF"/>
              </a:solidFill>
              <a:effectLst/>
            </a:endParaRPr>
          </a:p>
          <a:p>
            <a:pPr marL="0" indent="0">
              <a:buNone/>
            </a:pPr>
            <a:r>
              <a:rPr lang="en-US" sz="1500" dirty="0">
                <a:hlinkClick r:id="rId3"/>
              </a:rPr>
              <a:t>https://ui.adsabs.harvard.edu/abs/2025PhRvD.111b3013M/abstract</a:t>
            </a:r>
            <a:endParaRPr lang="en-US" sz="1500" dirty="0"/>
          </a:p>
          <a:p>
            <a:pPr marL="0" indent="0">
              <a:buNone/>
            </a:pPr>
            <a:endParaRPr lang="en-US" sz="1500" dirty="0"/>
          </a:p>
          <a:p>
            <a:pPr>
              <a:lnSpc>
                <a:spcPts val="1500"/>
              </a:lnSpc>
              <a:buNone/>
            </a:pPr>
            <a:r>
              <a:rPr lang="en-US" sz="1500" b="0" dirty="0">
                <a:solidFill>
                  <a:srgbClr val="D86DB6"/>
                </a:solidFill>
                <a:effectLst/>
              </a:rPr>
              <a:t>``</a:t>
            </a:r>
            <a:r>
              <a:rPr lang="en-US" sz="1500" b="0" dirty="0">
                <a:solidFill>
                  <a:srgbClr val="A44185"/>
                </a:solidFill>
                <a:effectLst/>
              </a:rPr>
              <a:t>The occurrence of multiple peaks in the mass spectrum is attributed to the different merger generations within the hierarchical merger scenario</a:t>
            </a:r>
            <a:r>
              <a:rPr lang="en-US" sz="1500" b="0" dirty="0">
                <a:solidFill>
                  <a:srgbClr val="D86DB6"/>
                </a:solidFill>
                <a:effectLst/>
              </a:rPr>
              <a:t>”</a:t>
            </a:r>
          </a:p>
          <a:p>
            <a:pPr>
              <a:lnSpc>
                <a:spcPts val="1500"/>
              </a:lnSpc>
              <a:buNone/>
            </a:pPr>
            <a:endParaRPr lang="en-US" sz="1500" dirty="0">
              <a:solidFill>
                <a:srgbClr val="D86DB6"/>
              </a:solidFill>
            </a:endParaRPr>
          </a:p>
          <a:p>
            <a:pPr>
              <a:lnSpc>
                <a:spcPts val="1500"/>
              </a:lnSpc>
              <a:buNone/>
            </a:pPr>
            <a:r>
              <a:rPr lang="en-US" sz="1500" b="0" dirty="0">
                <a:solidFill>
                  <a:srgbClr val="236EBF"/>
                </a:solidFill>
                <a:effectLst/>
              </a:rPr>
              <a:t>Assuming the pair- </a:t>
            </a:r>
            <a:r>
              <a:rPr lang="en-US" sz="1500" b="0" dirty="0" err="1">
                <a:solidFill>
                  <a:srgbClr val="236EBF"/>
                </a:solidFill>
                <a:effectLst/>
              </a:rPr>
              <a:t>ing</a:t>
            </a:r>
            <a:r>
              <a:rPr lang="en-US" sz="1500" b="0" dirty="0">
                <a:solidFill>
                  <a:srgbClr val="236EBF"/>
                </a:solidFill>
                <a:effectLst/>
              </a:rPr>
              <a:t> function of Eq. (6), we find that 87% of the 1g+1g BBHs have primary masses between 5M⊙–13M⊙; 98% of the 1g+2g mergers and 92% of the 2g+2g mergers have primary masses in the range 13M⊙–25M⊙; 86% of the 1g+3g mergers,</a:t>
            </a:r>
          </a:p>
          <a:p>
            <a:pPr marL="0" indent="0">
              <a:lnSpc>
                <a:spcPts val="1500"/>
              </a:lnSpc>
              <a:buNone/>
            </a:pPr>
            <a:r>
              <a:rPr lang="en-US" sz="1500" b="0" dirty="0">
                <a:solidFill>
                  <a:srgbClr val="236EBF"/>
                </a:solidFill>
                <a:effectLst/>
              </a:rPr>
              <a:t>(…) these findings strongly suggest that the multiple peaks in the observed mass spectrum could originate from different generations of mergers in high-metallicity clusters </a:t>
            </a:r>
          </a:p>
          <a:p>
            <a:pPr marL="0" indent="0">
              <a:buNone/>
            </a:pPr>
            <a:endParaRPr lang="en-US" sz="1500" dirty="0"/>
          </a:p>
        </p:txBody>
      </p:sp>
      <p:pic>
        <p:nvPicPr>
          <p:cNvPr id="5" name="Picture 4" descr="A graph of a function&#10;&#10;AI-generated content may be incorrect.">
            <a:extLst>
              <a:ext uri="{FF2B5EF4-FFF2-40B4-BE49-F238E27FC236}">
                <a16:creationId xmlns:a16="http://schemas.microsoft.com/office/drawing/2014/main" id="{B077F183-27B0-317C-5309-22BF64758653}"/>
              </a:ext>
            </a:extLst>
          </p:cNvPr>
          <p:cNvPicPr>
            <a:picLocks noChangeAspect="1"/>
          </p:cNvPicPr>
          <p:nvPr/>
        </p:nvPicPr>
        <p:blipFill>
          <a:blip r:embed="rId4"/>
          <a:stretch>
            <a:fillRect/>
          </a:stretch>
        </p:blipFill>
        <p:spPr>
          <a:xfrm>
            <a:off x="6904886" y="365125"/>
            <a:ext cx="4675883" cy="5689600"/>
          </a:xfrm>
          <a:prstGeom prst="rect">
            <a:avLst/>
          </a:prstGeom>
        </p:spPr>
      </p:pic>
    </p:spTree>
    <p:extLst>
      <p:ext uri="{BB962C8B-B14F-4D97-AF65-F5344CB8AC3E}">
        <p14:creationId xmlns:p14="http://schemas.microsoft.com/office/powerpoint/2010/main" val="3156421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6A0A-C213-B0E4-85D6-741ED57F62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13BCFA-4886-2D43-4C8C-BCB28DDCD7B4}"/>
              </a:ext>
            </a:extLst>
          </p:cNvPr>
          <p:cNvSpPr>
            <a:spLocks noGrp="1"/>
          </p:cNvSpPr>
          <p:nvPr>
            <p:ph type="title"/>
          </p:nvPr>
        </p:nvSpPr>
        <p:spPr>
          <a:xfrm>
            <a:off x="418751" y="163388"/>
            <a:ext cx="5025705" cy="1325563"/>
          </a:xfrm>
        </p:spPr>
        <p:txBody>
          <a:bodyPr/>
          <a:lstStyle/>
          <a:p>
            <a:r>
              <a:rPr lang="en-US" dirty="0"/>
              <a:t>AGN channel</a:t>
            </a:r>
          </a:p>
        </p:txBody>
      </p:sp>
      <p:sp>
        <p:nvSpPr>
          <p:cNvPr id="8" name="Content Placeholder 7">
            <a:extLst>
              <a:ext uri="{FF2B5EF4-FFF2-40B4-BE49-F238E27FC236}">
                <a16:creationId xmlns:a16="http://schemas.microsoft.com/office/drawing/2014/main" id="{B063D393-6F63-A42E-E385-0EE64DA61692}"/>
              </a:ext>
            </a:extLst>
          </p:cNvPr>
          <p:cNvSpPr>
            <a:spLocks noGrp="1"/>
          </p:cNvSpPr>
          <p:nvPr>
            <p:ph idx="1"/>
          </p:nvPr>
        </p:nvSpPr>
        <p:spPr/>
        <p:txBody>
          <a:bodyPr/>
          <a:lstStyle/>
          <a:p>
            <a:r>
              <a:rPr lang="en-US" dirty="0"/>
              <a:t>Barry &amp; Saavik paper:</a:t>
            </a:r>
            <a:br>
              <a:rPr lang="en-US" dirty="0"/>
            </a:br>
            <a:r>
              <a:rPr lang="en-US" dirty="0"/>
              <a:t>they mostly discuss the 35 </a:t>
            </a:r>
            <a:r>
              <a:rPr lang="en-US" dirty="0" err="1"/>
              <a:t>Msun</a:t>
            </a:r>
            <a:r>
              <a:rPr lang="en-US" dirty="0"/>
              <a:t> peak as a possible source for the “70Msun peak” observed by </a:t>
            </a:r>
            <a:r>
              <a:rPr lang="en-US" i="1" dirty="0"/>
              <a:t>Magana Hernandez &amp; Palmese 2024</a:t>
            </a:r>
            <a:endParaRPr lang="en-US" dirty="0"/>
          </a:p>
          <a:p>
            <a:pPr marL="0" indent="0">
              <a:buNone/>
            </a:pPr>
            <a:br>
              <a:rPr lang="en-US" dirty="0"/>
            </a:br>
            <a:r>
              <a:rPr lang="en-US" dirty="0"/>
              <a:t>It doesn’t seem like they intrinsically predict a 35Msun peak for any reason directly from the AGN channel</a:t>
            </a:r>
          </a:p>
          <a:p>
            <a:endParaRPr lang="en-US" dirty="0"/>
          </a:p>
        </p:txBody>
      </p:sp>
    </p:spTree>
    <p:extLst>
      <p:ext uri="{BB962C8B-B14F-4D97-AF65-F5344CB8AC3E}">
        <p14:creationId xmlns:p14="http://schemas.microsoft.com/office/powerpoint/2010/main" val="1606422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CF025-6B32-7AFE-2447-EA18985E8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2CA00-4F05-6AD2-4FA3-0980F183BC18}"/>
              </a:ext>
            </a:extLst>
          </p:cNvPr>
          <p:cNvSpPr>
            <a:spLocks noGrp="1"/>
          </p:cNvSpPr>
          <p:nvPr>
            <p:ph type="title"/>
          </p:nvPr>
        </p:nvSpPr>
        <p:spPr/>
        <p:txBody>
          <a:bodyPr/>
          <a:lstStyle/>
          <a:p>
            <a:r>
              <a:rPr lang="en-US" dirty="0"/>
              <a:t>CHE stars 1: pure</a:t>
            </a:r>
          </a:p>
        </p:txBody>
      </p:sp>
      <p:sp>
        <p:nvSpPr>
          <p:cNvPr id="4" name="TextBox 3">
            <a:extLst>
              <a:ext uri="{FF2B5EF4-FFF2-40B4-BE49-F238E27FC236}">
                <a16:creationId xmlns:a16="http://schemas.microsoft.com/office/drawing/2014/main" id="{01791278-964A-FFCC-04D5-B5DEBD39994D}"/>
              </a:ext>
            </a:extLst>
          </p:cNvPr>
          <p:cNvSpPr txBox="1"/>
          <p:nvPr/>
        </p:nvSpPr>
        <p:spPr>
          <a:xfrm>
            <a:off x="985838" y="1506022"/>
            <a:ext cx="2522422" cy="369332"/>
          </a:xfrm>
          <a:prstGeom prst="rect">
            <a:avLst/>
          </a:prstGeom>
          <a:noFill/>
        </p:spPr>
        <p:txBody>
          <a:bodyPr wrap="none" rtlCol="0">
            <a:spAutoFit/>
          </a:bodyPr>
          <a:lstStyle/>
          <a:p>
            <a:r>
              <a:rPr lang="en-US" dirty="0"/>
              <a:t>Lucas de Sa + in prep </a:t>
            </a:r>
            <a:r>
              <a:rPr lang="en-US" dirty="0">
                <a:sym typeface="Wingdings" pitchFamily="2" charset="2"/>
              </a:rPr>
              <a:t></a:t>
            </a:r>
            <a:endParaRPr lang="en-US" dirty="0"/>
          </a:p>
        </p:txBody>
      </p:sp>
    </p:spTree>
    <p:extLst>
      <p:ext uri="{BB962C8B-B14F-4D97-AF65-F5344CB8AC3E}">
        <p14:creationId xmlns:p14="http://schemas.microsoft.com/office/powerpoint/2010/main" val="529428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F372C-DBB6-91D5-1941-DDBAB0D97948}"/>
            </a:ext>
          </a:extLst>
        </p:cNvPr>
        <p:cNvGrpSpPr/>
        <p:nvPr/>
      </p:nvGrpSpPr>
      <p:grpSpPr>
        <a:xfrm>
          <a:off x="0" y="0"/>
          <a:ext cx="0" cy="0"/>
          <a:chOff x="0" y="0"/>
          <a:chExt cx="0" cy="0"/>
        </a:xfrm>
      </p:grpSpPr>
      <p:pic>
        <p:nvPicPr>
          <p:cNvPr id="5" name="Picture 4" descr="A graph of a graph showing the same number of data&#10;&#10;AI-generated content may be incorrect.">
            <a:extLst>
              <a:ext uri="{FF2B5EF4-FFF2-40B4-BE49-F238E27FC236}">
                <a16:creationId xmlns:a16="http://schemas.microsoft.com/office/drawing/2014/main" id="{41B46D7D-E519-5E12-1ACB-39A8781ACC6E}"/>
              </a:ext>
            </a:extLst>
          </p:cNvPr>
          <p:cNvPicPr>
            <a:picLocks noChangeAspect="1"/>
          </p:cNvPicPr>
          <p:nvPr/>
        </p:nvPicPr>
        <p:blipFill>
          <a:blip r:embed="rId3"/>
          <a:stretch>
            <a:fillRect/>
          </a:stretch>
        </p:blipFill>
        <p:spPr>
          <a:xfrm>
            <a:off x="67394" y="1970155"/>
            <a:ext cx="4129088" cy="3272565"/>
          </a:xfrm>
          <a:prstGeom prst="rect">
            <a:avLst/>
          </a:prstGeom>
        </p:spPr>
      </p:pic>
      <p:pic>
        <p:nvPicPr>
          <p:cNvPr id="7" name="Picture 6" descr="A graph of different colored squares&#10;&#10;AI-generated content may be incorrect.">
            <a:extLst>
              <a:ext uri="{FF2B5EF4-FFF2-40B4-BE49-F238E27FC236}">
                <a16:creationId xmlns:a16="http://schemas.microsoft.com/office/drawing/2014/main" id="{8D736832-0855-9981-CE24-82AAA6541976}"/>
              </a:ext>
            </a:extLst>
          </p:cNvPr>
          <p:cNvPicPr>
            <a:picLocks noChangeAspect="1"/>
          </p:cNvPicPr>
          <p:nvPr/>
        </p:nvPicPr>
        <p:blipFill>
          <a:blip r:embed="rId4"/>
          <a:stretch>
            <a:fillRect/>
          </a:stretch>
        </p:blipFill>
        <p:spPr>
          <a:xfrm>
            <a:off x="4230374" y="2232817"/>
            <a:ext cx="4129087" cy="2876443"/>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945B6EF2-3102-8D19-7B7B-B831B9DD43D4}"/>
              </a:ext>
            </a:extLst>
          </p:cNvPr>
          <p:cNvPicPr>
            <a:picLocks noChangeAspect="1"/>
          </p:cNvPicPr>
          <p:nvPr/>
        </p:nvPicPr>
        <p:blipFill>
          <a:blip r:embed="rId5"/>
          <a:stretch>
            <a:fillRect/>
          </a:stretch>
        </p:blipFill>
        <p:spPr>
          <a:xfrm>
            <a:off x="8291677" y="0"/>
            <a:ext cx="3657209" cy="5457825"/>
          </a:xfrm>
          <a:prstGeom prst="rect">
            <a:avLst/>
          </a:prstGeom>
        </p:spPr>
      </p:pic>
      <p:sp>
        <p:nvSpPr>
          <p:cNvPr id="10" name="TextBox 9">
            <a:extLst>
              <a:ext uri="{FF2B5EF4-FFF2-40B4-BE49-F238E27FC236}">
                <a16:creationId xmlns:a16="http://schemas.microsoft.com/office/drawing/2014/main" id="{C04BC071-BF9B-9255-76AB-9B1DD0C25A11}"/>
              </a:ext>
            </a:extLst>
          </p:cNvPr>
          <p:cNvSpPr txBox="1"/>
          <p:nvPr/>
        </p:nvSpPr>
        <p:spPr>
          <a:xfrm>
            <a:off x="8872824" y="289717"/>
            <a:ext cx="1247457" cy="369332"/>
          </a:xfrm>
          <a:prstGeom prst="rect">
            <a:avLst/>
          </a:prstGeom>
          <a:noFill/>
        </p:spPr>
        <p:txBody>
          <a:bodyPr wrap="none" rtlCol="0">
            <a:spAutoFit/>
          </a:bodyPr>
          <a:lstStyle/>
          <a:p>
            <a:r>
              <a:rPr lang="en-US" dirty="0"/>
              <a:t>SMT + SMT</a:t>
            </a:r>
          </a:p>
        </p:txBody>
      </p:sp>
      <p:sp>
        <p:nvSpPr>
          <p:cNvPr id="2" name="Title 1">
            <a:extLst>
              <a:ext uri="{FF2B5EF4-FFF2-40B4-BE49-F238E27FC236}">
                <a16:creationId xmlns:a16="http://schemas.microsoft.com/office/drawing/2014/main" id="{86011876-A4FE-B8D2-F6EB-3EE8CBAF1BC0}"/>
              </a:ext>
            </a:extLst>
          </p:cNvPr>
          <p:cNvSpPr>
            <a:spLocks noGrp="1"/>
          </p:cNvSpPr>
          <p:nvPr>
            <p:ph type="title"/>
          </p:nvPr>
        </p:nvSpPr>
        <p:spPr>
          <a:xfrm>
            <a:off x="439340" y="289717"/>
            <a:ext cx="5475685" cy="1325563"/>
          </a:xfrm>
        </p:spPr>
        <p:txBody>
          <a:bodyPr>
            <a:normAutofit/>
          </a:bodyPr>
          <a:lstStyle/>
          <a:p>
            <a:r>
              <a:rPr lang="en-US" dirty="0"/>
              <a:t>CHE stars 2: quasi CHE + super </a:t>
            </a:r>
            <a:r>
              <a:rPr lang="en-US" dirty="0" err="1"/>
              <a:t>eddington</a:t>
            </a:r>
            <a:endParaRPr lang="en-US" dirty="0"/>
          </a:p>
        </p:txBody>
      </p:sp>
      <p:sp>
        <p:nvSpPr>
          <p:cNvPr id="3" name="Content Placeholder 2">
            <a:extLst>
              <a:ext uri="{FF2B5EF4-FFF2-40B4-BE49-F238E27FC236}">
                <a16:creationId xmlns:a16="http://schemas.microsoft.com/office/drawing/2014/main" id="{0FC4F08E-39F8-0F12-923A-89486594E8E6}"/>
              </a:ext>
            </a:extLst>
          </p:cNvPr>
          <p:cNvSpPr>
            <a:spLocks noGrp="1"/>
          </p:cNvSpPr>
          <p:nvPr>
            <p:ph idx="1"/>
          </p:nvPr>
        </p:nvSpPr>
        <p:spPr>
          <a:xfrm>
            <a:off x="439340" y="1615280"/>
            <a:ext cx="2847975" cy="617537"/>
          </a:xfrm>
        </p:spPr>
        <p:txBody>
          <a:bodyPr/>
          <a:lstStyle/>
          <a:p>
            <a:pPr marL="0" indent="0">
              <a:buNone/>
            </a:pPr>
            <a:r>
              <a:rPr lang="en-US" dirty="0">
                <a:hlinkClick r:id="rId6"/>
              </a:rPr>
              <a:t>Briel et al.  2023 </a:t>
            </a:r>
            <a:endParaRPr lang="en-US" dirty="0"/>
          </a:p>
        </p:txBody>
      </p:sp>
      <p:sp>
        <p:nvSpPr>
          <p:cNvPr id="11" name="TextBox 10">
            <a:extLst>
              <a:ext uri="{FF2B5EF4-FFF2-40B4-BE49-F238E27FC236}">
                <a16:creationId xmlns:a16="http://schemas.microsoft.com/office/drawing/2014/main" id="{08C78915-5927-9C4D-F581-C758D0F64E41}"/>
              </a:ext>
            </a:extLst>
          </p:cNvPr>
          <p:cNvSpPr txBox="1"/>
          <p:nvPr/>
        </p:nvSpPr>
        <p:spPr>
          <a:xfrm>
            <a:off x="436406" y="5457825"/>
            <a:ext cx="11165044" cy="923330"/>
          </a:xfrm>
          <a:prstGeom prst="rect">
            <a:avLst/>
          </a:prstGeom>
          <a:noFill/>
        </p:spPr>
        <p:txBody>
          <a:bodyPr wrap="square" rtlCol="0">
            <a:spAutoFit/>
          </a:bodyPr>
          <a:lstStyle/>
          <a:p>
            <a:r>
              <a:rPr lang="en-US" dirty="0"/>
              <a:t>They put in a lot of effort to understand the origin of these systems around 35Msun. They find its SMT + quasi CHE (which I think would lead to m2 spinning), and SMT + SMT, which I think end up with low mass ratios of q~0.3 given fig. 10 , and Fig. 15</a:t>
            </a:r>
          </a:p>
        </p:txBody>
      </p:sp>
    </p:spTree>
    <p:extLst>
      <p:ext uri="{BB962C8B-B14F-4D97-AF65-F5344CB8AC3E}">
        <p14:creationId xmlns:p14="http://schemas.microsoft.com/office/powerpoint/2010/main" val="2812085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A74EF-40C3-3EF0-7195-15D081C4E7FF}"/>
              </a:ext>
            </a:extLst>
          </p:cNvPr>
          <p:cNvSpPr>
            <a:spLocks noGrp="1"/>
          </p:cNvSpPr>
          <p:nvPr>
            <p:ph type="title"/>
          </p:nvPr>
        </p:nvSpPr>
        <p:spPr/>
        <p:txBody>
          <a:bodyPr/>
          <a:lstStyle/>
          <a:p>
            <a:r>
              <a:rPr lang="en-US" dirty="0"/>
              <a:t>CHE models</a:t>
            </a:r>
          </a:p>
        </p:txBody>
      </p:sp>
      <p:sp>
        <p:nvSpPr>
          <p:cNvPr id="3" name="Content Placeholder 2">
            <a:extLst>
              <a:ext uri="{FF2B5EF4-FFF2-40B4-BE49-F238E27FC236}">
                <a16:creationId xmlns:a16="http://schemas.microsoft.com/office/drawing/2014/main" id="{244B70F5-C515-8734-5480-43E7E2E6CBE6}"/>
              </a:ext>
            </a:extLst>
          </p:cNvPr>
          <p:cNvSpPr>
            <a:spLocks noGrp="1"/>
          </p:cNvSpPr>
          <p:nvPr>
            <p:ph idx="1"/>
          </p:nvPr>
        </p:nvSpPr>
        <p:spPr/>
        <p:txBody>
          <a:bodyPr/>
          <a:lstStyle/>
          <a:p>
            <a:r>
              <a:rPr lang="en-US" dirty="0"/>
              <a:t>Winch 2025 paper</a:t>
            </a:r>
          </a:p>
        </p:txBody>
      </p:sp>
    </p:spTree>
    <p:extLst>
      <p:ext uri="{BB962C8B-B14F-4D97-AF65-F5344CB8AC3E}">
        <p14:creationId xmlns:p14="http://schemas.microsoft.com/office/powerpoint/2010/main" val="454628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BEF37-CBE4-F562-8A8F-BDB708ACF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567D9-613B-1D71-8004-B33BE9171084}"/>
              </a:ext>
            </a:extLst>
          </p:cNvPr>
          <p:cNvSpPr>
            <a:spLocks noGrp="1"/>
          </p:cNvSpPr>
          <p:nvPr>
            <p:ph type="title"/>
          </p:nvPr>
        </p:nvSpPr>
        <p:spPr>
          <a:xfrm>
            <a:off x="418751" y="163388"/>
            <a:ext cx="5025705" cy="1325563"/>
          </a:xfrm>
        </p:spPr>
        <p:txBody>
          <a:bodyPr/>
          <a:lstStyle/>
          <a:p>
            <a:r>
              <a:rPr lang="en-US" dirty="0"/>
              <a:t>Population III stars </a:t>
            </a:r>
          </a:p>
        </p:txBody>
      </p:sp>
      <p:sp>
        <p:nvSpPr>
          <p:cNvPr id="3" name="Content Placeholder 2">
            <a:extLst>
              <a:ext uri="{FF2B5EF4-FFF2-40B4-BE49-F238E27FC236}">
                <a16:creationId xmlns:a16="http://schemas.microsoft.com/office/drawing/2014/main" id="{6ABC46A0-6ED8-5CB0-5479-A88D9C58E163}"/>
              </a:ext>
            </a:extLst>
          </p:cNvPr>
          <p:cNvSpPr>
            <a:spLocks noGrp="1"/>
          </p:cNvSpPr>
          <p:nvPr>
            <p:ph idx="1"/>
          </p:nvPr>
        </p:nvSpPr>
        <p:spPr>
          <a:xfrm>
            <a:off x="545433" y="1363948"/>
            <a:ext cx="3730351" cy="1194412"/>
          </a:xfrm>
        </p:spPr>
        <p:txBody>
          <a:bodyPr>
            <a:normAutofit lnSpcReduction="10000"/>
          </a:bodyPr>
          <a:lstStyle/>
          <a:p>
            <a:r>
              <a:rPr lang="en-US" sz="1000" b="1" dirty="0"/>
              <a:t>Kinugawa + 2020 </a:t>
            </a:r>
            <a:r>
              <a:rPr lang="en-US" sz="1000" b="1" dirty="0">
                <a:hlinkClick r:id="rId3"/>
              </a:rPr>
              <a:t>https://arxiv.org/abs/2005.09795</a:t>
            </a:r>
            <a:br>
              <a:rPr lang="en-US" sz="1000" b="1" dirty="0"/>
            </a:br>
            <a:r>
              <a:rPr lang="en-US" sz="1000" dirty="0"/>
              <a:t>If the BBH chirp mass distribution has bimodal peaks at ∼ 10 M and at ∼ 30 M which might be suggested by Fig.1, the massive peak might be made from Pop III sources. For the spin of BBH mergers, Pop III BBH mergers at z ∼ 0 tend to have low spin parameters </a:t>
            </a:r>
            <a:r>
              <a:rPr lang="el-GR" sz="1000" dirty="0"/>
              <a:t>χ</a:t>
            </a:r>
            <a:r>
              <a:rPr lang="en-US" sz="1000" dirty="0" err="1"/>
              <a:t>i</a:t>
            </a:r>
            <a:r>
              <a:rPr lang="en-US" sz="1000" dirty="0"/>
              <a:t>. This feature is consist with the </a:t>
            </a:r>
            <a:r>
              <a:rPr lang="en-US" sz="1000" dirty="0" err="1"/>
              <a:t>aLIGO</a:t>
            </a:r>
            <a:r>
              <a:rPr lang="en-US" sz="1000" dirty="0"/>
              <a:t>/</a:t>
            </a:r>
            <a:r>
              <a:rPr lang="en-US" sz="1000" dirty="0" err="1"/>
              <a:t>aVIRGO</a:t>
            </a:r>
            <a:r>
              <a:rPr lang="en-US" sz="1000" dirty="0"/>
              <a:t> analysis. On the other hand, Pop III BBH mergers at the high redshift parameter tend to have high spin parameters </a:t>
            </a:r>
            <a:r>
              <a:rPr lang="el-GR" sz="1000" dirty="0"/>
              <a:t>χ</a:t>
            </a:r>
            <a:r>
              <a:rPr lang="en-US" sz="1000" dirty="0" err="1"/>
              <a:t>i</a:t>
            </a:r>
            <a:r>
              <a:rPr lang="en-US" sz="1000" dirty="0"/>
              <a:t>.</a:t>
            </a:r>
          </a:p>
        </p:txBody>
      </p:sp>
      <p:pic>
        <p:nvPicPr>
          <p:cNvPr id="5" name="Picture 4" descr="A graph of a graph&#10;&#10;AI-generated content may be incorrect.">
            <a:extLst>
              <a:ext uri="{FF2B5EF4-FFF2-40B4-BE49-F238E27FC236}">
                <a16:creationId xmlns:a16="http://schemas.microsoft.com/office/drawing/2014/main" id="{1595F0D2-0FDB-C5CF-A51D-8CD5302C57EA}"/>
              </a:ext>
            </a:extLst>
          </p:cNvPr>
          <p:cNvPicPr>
            <a:picLocks noChangeAspect="1"/>
          </p:cNvPicPr>
          <p:nvPr/>
        </p:nvPicPr>
        <p:blipFill>
          <a:blip r:embed="rId4"/>
          <a:stretch>
            <a:fillRect/>
          </a:stretch>
        </p:blipFill>
        <p:spPr>
          <a:xfrm>
            <a:off x="418751" y="2519914"/>
            <a:ext cx="3730351" cy="3979041"/>
          </a:xfrm>
          <a:prstGeom prst="rect">
            <a:avLst/>
          </a:prstGeom>
        </p:spPr>
      </p:pic>
      <p:pic>
        <p:nvPicPr>
          <p:cNvPr id="7" name="Picture 6">
            <a:extLst>
              <a:ext uri="{FF2B5EF4-FFF2-40B4-BE49-F238E27FC236}">
                <a16:creationId xmlns:a16="http://schemas.microsoft.com/office/drawing/2014/main" id="{C5882F11-3B57-B75E-3CA3-0D4D08C32D3F}"/>
              </a:ext>
            </a:extLst>
          </p:cNvPr>
          <p:cNvPicPr>
            <a:picLocks noChangeAspect="1"/>
          </p:cNvPicPr>
          <p:nvPr/>
        </p:nvPicPr>
        <p:blipFill>
          <a:blip r:embed="rId5"/>
          <a:stretch>
            <a:fillRect/>
          </a:stretch>
        </p:blipFill>
        <p:spPr>
          <a:xfrm>
            <a:off x="4514349" y="2692317"/>
            <a:ext cx="3744284" cy="4091436"/>
          </a:xfrm>
          <a:prstGeom prst="rect">
            <a:avLst/>
          </a:prstGeom>
        </p:spPr>
      </p:pic>
      <p:sp>
        <p:nvSpPr>
          <p:cNvPr id="9" name="TextBox 8">
            <a:extLst>
              <a:ext uri="{FF2B5EF4-FFF2-40B4-BE49-F238E27FC236}">
                <a16:creationId xmlns:a16="http://schemas.microsoft.com/office/drawing/2014/main" id="{3E5CCEC9-7309-D408-4A34-1B4A0195261F}"/>
              </a:ext>
            </a:extLst>
          </p:cNvPr>
          <p:cNvSpPr txBox="1"/>
          <p:nvPr/>
        </p:nvSpPr>
        <p:spPr>
          <a:xfrm>
            <a:off x="4514349" y="1268656"/>
            <a:ext cx="3744284" cy="1384995"/>
          </a:xfrm>
          <a:prstGeom prst="rect">
            <a:avLst/>
          </a:prstGeom>
          <a:noFill/>
        </p:spPr>
        <p:txBody>
          <a:bodyPr wrap="square">
            <a:spAutoFit/>
          </a:bodyPr>
          <a:lstStyle/>
          <a:p>
            <a:r>
              <a:rPr lang="en-US" sz="1400" dirty="0"/>
              <a:t>Kinugawa + 2021 </a:t>
            </a:r>
            <a:r>
              <a:rPr lang="en-US" sz="1400" dirty="0">
                <a:hlinkClick r:id="rId6"/>
              </a:rPr>
              <a:t>https://arxiv.org/abs/2103.00797</a:t>
            </a:r>
            <a:br>
              <a:rPr lang="en-US" sz="1400" dirty="0"/>
            </a:br>
            <a:r>
              <a:rPr lang="en-US" sz="1400" dirty="0"/>
              <a:t>Population III stars in the form of f(M)∝M−</a:t>
            </a:r>
            <a:r>
              <a:rPr lang="el-GR" sz="1400" dirty="0"/>
              <a:t>α, </a:t>
            </a:r>
            <a:r>
              <a:rPr lang="en-US" sz="1400" dirty="0"/>
              <a:t>population synthesis numerical simulations with 0≤</a:t>
            </a:r>
            <a:r>
              <a:rPr lang="el-GR" sz="1400" dirty="0"/>
              <a:t>α≤1.5 </a:t>
            </a:r>
            <a:r>
              <a:rPr lang="en-US" sz="1400" dirty="0"/>
              <a:t>are consistent with O3a data for Mc≳20Msun</a:t>
            </a:r>
          </a:p>
        </p:txBody>
      </p:sp>
      <p:sp>
        <p:nvSpPr>
          <p:cNvPr id="4" name="TextBox 3">
            <a:extLst>
              <a:ext uri="{FF2B5EF4-FFF2-40B4-BE49-F238E27FC236}">
                <a16:creationId xmlns:a16="http://schemas.microsoft.com/office/drawing/2014/main" id="{3D686DBE-3955-E70F-5D46-ED45DD24A7E3}"/>
              </a:ext>
            </a:extLst>
          </p:cNvPr>
          <p:cNvSpPr txBox="1"/>
          <p:nvPr/>
        </p:nvSpPr>
        <p:spPr>
          <a:xfrm>
            <a:off x="8371382" y="826169"/>
            <a:ext cx="3276051" cy="4493538"/>
          </a:xfrm>
          <a:prstGeom prst="rect">
            <a:avLst/>
          </a:prstGeom>
          <a:noFill/>
        </p:spPr>
        <p:txBody>
          <a:bodyPr wrap="square" rtlCol="0">
            <a:spAutoFit/>
          </a:bodyPr>
          <a:lstStyle/>
          <a:p>
            <a:r>
              <a:rPr lang="en-US" sz="1300" b="1" dirty="0"/>
              <a:t>Thoughts:</a:t>
            </a:r>
          </a:p>
          <a:p>
            <a:pPr marL="285750" indent="-285750">
              <a:buFont typeface="Arial" panose="020B0604020202020204" pitchFamily="34" charset="0"/>
              <a:buChar char="•"/>
            </a:pPr>
            <a:r>
              <a:rPr lang="en-US" sz="1300" dirty="0"/>
              <a:t>IMF is flatter, stay small stars (due to no metals). If M&lt;50Msun, they become BSG that do stable mass transfer (which leads to more massive BHs??)</a:t>
            </a:r>
          </a:p>
          <a:p>
            <a:pPr marL="285750" indent="-285750">
              <a:buFont typeface="Arial" panose="020B0604020202020204" pitchFamily="34" charset="0"/>
              <a:buChar char="•"/>
            </a:pPr>
            <a:r>
              <a:rPr lang="en-US" sz="1300" dirty="0"/>
              <a:t>&lt;</a:t>
            </a:r>
            <a:r>
              <a:rPr lang="en-US" sz="1300" dirty="0" err="1"/>
              <a:t>chi_eff</a:t>
            </a:r>
            <a:r>
              <a:rPr lang="en-US" sz="1300" dirty="0"/>
              <a:t>&gt; = low at low redshift but high at high redshift. This is caused by the birth separation: all are born at ~same time. Those with wide separations don’t do tidal spin up and have long </a:t>
            </a:r>
            <a:r>
              <a:rPr lang="en-US" sz="1300" dirty="0" err="1"/>
              <a:t>tdel</a:t>
            </a:r>
            <a:r>
              <a:rPr lang="en-US" sz="1300" dirty="0"/>
              <a:t> = merge today. Those with short </a:t>
            </a:r>
            <a:r>
              <a:rPr lang="en-US" sz="1300" dirty="0" err="1"/>
              <a:t>sep.</a:t>
            </a:r>
            <a:r>
              <a:rPr lang="en-US" sz="1300" dirty="0"/>
              <a:t> = yes tidal spin up = merge at high z</a:t>
            </a:r>
          </a:p>
          <a:p>
            <a:pPr marL="285750" indent="-285750">
              <a:buFont typeface="Arial" panose="020B0604020202020204" pitchFamily="34" charset="0"/>
              <a:buChar char="•"/>
            </a:pPr>
            <a:r>
              <a:rPr lang="en-US" sz="1300" dirty="0"/>
              <a:t>Their feature is Not sharp (see fig. 1)</a:t>
            </a:r>
          </a:p>
          <a:p>
            <a:pPr marL="285750" indent="-285750">
              <a:buFont typeface="Arial" panose="020B0604020202020204" pitchFamily="34" charset="0"/>
              <a:buChar char="•"/>
            </a:pPr>
            <a:r>
              <a:rPr lang="en-US" sz="1300" dirty="0"/>
              <a:t>Our very equal mass finding seems inconsistent with their m2 = 0.7 m1 (from Kinugawa21)</a:t>
            </a:r>
            <a:br>
              <a:rPr lang="en-US" sz="1300" dirty="0"/>
            </a:br>
            <a:endParaRPr lang="en-US" sz="1300" dirty="0"/>
          </a:p>
          <a:p>
            <a:pPr marL="285750" indent="-285750">
              <a:buFont typeface="Arial" panose="020B0604020202020204" pitchFamily="34" charset="0"/>
              <a:buChar char="•"/>
            </a:pPr>
            <a:r>
              <a:rPr lang="en-US" sz="1300" dirty="0"/>
              <a:t>I always wondered how these stars can be born so close together, seems like they tried to address that: </a:t>
            </a:r>
            <a:r>
              <a:rPr lang="en-US" sz="1300" dirty="0">
                <a:hlinkClick r:id="rId7"/>
              </a:rPr>
              <a:t>https://arxiv.org/pdf/2305.06843</a:t>
            </a:r>
            <a:endParaRPr lang="en-US" sz="1300" dirty="0"/>
          </a:p>
          <a:p>
            <a:endParaRPr lang="en-US" sz="1300" dirty="0"/>
          </a:p>
        </p:txBody>
      </p:sp>
    </p:spTree>
    <p:extLst>
      <p:ext uri="{BB962C8B-B14F-4D97-AF65-F5344CB8AC3E}">
        <p14:creationId xmlns:p14="http://schemas.microsoft.com/office/powerpoint/2010/main" val="5226706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C7DA39-E67C-6A8E-EA53-CC0A25003FDD}"/>
              </a:ext>
            </a:extLst>
          </p:cNvPr>
          <p:cNvSpPr>
            <a:spLocks noGrp="1"/>
          </p:cNvSpPr>
          <p:nvPr>
            <p:ph idx="1"/>
          </p:nvPr>
        </p:nvSpPr>
        <p:spPr>
          <a:xfrm>
            <a:off x="386255" y="438259"/>
            <a:ext cx="10515600" cy="4351338"/>
          </a:xfrm>
        </p:spPr>
        <p:txBody>
          <a:bodyPr/>
          <a:lstStyle/>
          <a:p>
            <a:pPr marL="0" indent="0">
              <a:buNone/>
            </a:pPr>
            <a:r>
              <a:rPr lang="en-US" dirty="0"/>
              <a:t>From Kinugawa 2020</a:t>
            </a:r>
          </a:p>
        </p:txBody>
      </p:sp>
      <p:pic>
        <p:nvPicPr>
          <p:cNvPr id="5" name="Picture 4">
            <a:extLst>
              <a:ext uri="{FF2B5EF4-FFF2-40B4-BE49-F238E27FC236}">
                <a16:creationId xmlns:a16="http://schemas.microsoft.com/office/drawing/2014/main" id="{41863FD2-CA39-D845-C225-AECB873615B2}"/>
              </a:ext>
            </a:extLst>
          </p:cNvPr>
          <p:cNvPicPr>
            <a:picLocks noChangeAspect="1"/>
          </p:cNvPicPr>
          <p:nvPr/>
        </p:nvPicPr>
        <p:blipFill>
          <a:blip r:embed="rId2"/>
          <a:stretch>
            <a:fillRect/>
          </a:stretch>
        </p:blipFill>
        <p:spPr>
          <a:xfrm>
            <a:off x="294289" y="1505607"/>
            <a:ext cx="5486400" cy="3657600"/>
          </a:xfrm>
          <a:prstGeom prst="rect">
            <a:avLst/>
          </a:prstGeom>
        </p:spPr>
      </p:pic>
    </p:spTree>
    <p:extLst>
      <p:ext uri="{BB962C8B-B14F-4D97-AF65-F5344CB8AC3E}">
        <p14:creationId xmlns:p14="http://schemas.microsoft.com/office/powerpoint/2010/main" val="1425727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618E9-C65D-DBDD-C15D-04BBC277EC3D}"/>
              </a:ext>
            </a:extLst>
          </p:cNvPr>
          <p:cNvSpPr>
            <a:spLocks noGrp="1"/>
          </p:cNvSpPr>
          <p:nvPr>
            <p:ph type="title"/>
          </p:nvPr>
        </p:nvSpPr>
        <p:spPr/>
        <p:txBody>
          <a:bodyPr/>
          <a:lstStyle/>
          <a:p>
            <a:r>
              <a:rPr lang="en-US" dirty="0"/>
              <a:t>PISN scenario 1: pile up </a:t>
            </a:r>
          </a:p>
        </p:txBody>
      </p:sp>
      <p:sp>
        <p:nvSpPr>
          <p:cNvPr id="3" name="Content Placeholder 2">
            <a:extLst>
              <a:ext uri="{FF2B5EF4-FFF2-40B4-BE49-F238E27FC236}">
                <a16:creationId xmlns:a16="http://schemas.microsoft.com/office/drawing/2014/main" id="{31D87EFD-AF7E-2208-6279-7A8C8FBA6AE1}"/>
              </a:ext>
            </a:extLst>
          </p:cNvPr>
          <p:cNvSpPr>
            <a:spLocks noGrp="1"/>
          </p:cNvSpPr>
          <p:nvPr>
            <p:ph idx="1"/>
          </p:nvPr>
        </p:nvSpPr>
        <p:spPr>
          <a:xfrm>
            <a:off x="941230" y="1579573"/>
            <a:ext cx="10147480" cy="2400657"/>
          </a:xfrm>
        </p:spPr>
        <p:txBody>
          <a:bodyPr>
            <a:normAutofit/>
          </a:bodyPr>
          <a:lstStyle/>
          <a:p>
            <a:r>
              <a:rPr lang="en-US" sz="1800" dirty="0"/>
              <a:t>The location at 35 is at odds with C(</a:t>
            </a:r>
            <a:r>
              <a:rPr lang="en-US" sz="1800" dirty="0" err="1"/>
              <a:t>alpha,gamma</a:t>
            </a:r>
            <a:r>
              <a:rPr lang="en-US" sz="1800" dirty="0"/>
              <a:t>)O values (by multiple sigma off from other observations)</a:t>
            </a:r>
          </a:p>
          <a:p>
            <a:pPr lvl="1"/>
            <a:r>
              <a:rPr lang="en-US" sz="1800" dirty="0"/>
              <a:t>Recent studies consistently place this boundary at a much higher value of ~60^{+32}_{-14} </a:t>
            </a:r>
            <a:r>
              <a:rPr lang="en-US" sz="1800" dirty="0" err="1"/>
              <a:t>Msun</a:t>
            </a:r>
            <a:r>
              <a:rPr lang="en-US" sz="1800" dirty="0"/>
              <a:t> (Mehta2022,Farag2022,Shen2023).</a:t>
            </a:r>
            <a:br>
              <a:rPr lang="en-US" sz="1800" dirty="0"/>
            </a:br>
            <a:endParaRPr lang="en-US" sz="1800" dirty="0"/>
          </a:p>
          <a:p>
            <a:r>
              <a:rPr lang="en-US" sz="1800" dirty="0"/>
              <a:t>shifting the PISN gap to align with the GW-detected peak would require a rate of hydrogen-less super-luminous supernovae that is in tension with supernova observations  (Hendriks2023).</a:t>
            </a:r>
          </a:p>
          <a:p>
            <a:pPr marL="0" indent="0">
              <a:buNone/>
            </a:pPr>
            <a:endParaRPr lang="en-US" sz="1800"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02F605A-D486-D4E6-3FA8-CC8C5309B6E4}"/>
                  </a:ext>
                </a:extLst>
              </p:cNvPr>
              <p:cNvSpPr txBox="1"/>
              <p:nvPr/>
            </p:nvSpPr>
            <p:spPr>
              <a:xfrm>
                <a:off x="6096000" y="4178207"/>
                <a:ext cx="5894012" cy="2400657"/>
              </a:xfrm>
              <a:prstGeom prst="rect">
                <a:avLst/>
              </a:prstGeom>
              <a:noFill/>
            </p:spPr>
            <p:txBody>
              <a:bodyPr wrap="square" rtlCol="0">
                <a:spAutoFit/>
              </a:bodyPr>
              <a:lstStyle/>
              <a:p>
                <a:r>
                  <a:rPr lang="en-US" sz="2800" b="1" dirty="0"/>
                  <a:t>Where is the </a:t>
                </a:r>
                <a:r>
                  <a:rPr lang="en-US" sz="2800" b="1" dirty="0">
                    <a:solidFill>
                      <a:srgbClr val="FF0000"/>
                    </a:solidFill>
                  </a:rPr>
                  <a:t>real PISN edge</a:t>
                </a:r>
                <a:r>
                  <a:rPr lang="en-US" sz="2800" b="1" dirty="0"/>
                  <a:t>?</a:t>
                </a:r>
              </a:p>
              <a:p>
                <a:r>
                  <a:rPr lang="en-US" sz="1000" b="1" dirty="0"/>
                  <a:t> </a:t>
                </a:r>
              </a:p>
              <a:p>
                <a:r>
                  <a:rPr lang="en-US" sz="2800" dirty="0">
                    <a:latin typeface="Latin Modern Math" panose="02000503000000000000" pitchFamily="2" charset="77"/>
                    <a:ea typeface="Latin Modern Math" panose="02000503000000000000" pitchFamily="2" charset="77"/>
                  </a:rPr>
                  <a:t>	~56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Edelman et al. 2021</a:t>
                </a:r>
              </a:p>
              <a:p>
                <a:r>
                  <a:rPr lang="en-US" sz="2800" dirty="0">
                    <a:latin typeface="Latin Modern Math" panose="02000503000000000000" pitchFamily="2" charset="77"/>
                    <a:ea typeface="Latin Modern Math" panose="02000503000000000000" pitchFamily="2" charset="77"/>
                  </a:rPr>
                  <a:t>	~86 M</a:t>
                </a:r>
                <a14:m>
                  <m:oMath xmlns:m="http://schemas.openxmlformats.org/officeDocument/2006/math">
                    <m:r>
                      <a:rPr kumimoji="0" lang="en-US" sz="2800" b="0" i="1" u="none" strike="noStrike" kern="1200" cap="none" spc="0" normalizeH="0" baseline="-25000" noProof="0">
                        <a:ln>
                          <a:noFill/>
                        </a:ln>
                        <a:solidFill>
                          <a:srgbClr val="000000"/>
                        </a:solidFill>
                        <a:effectLst/>
                        <a:uLnTx/>
                        <a:uFillTx/>
                        <a:latin typeface="Latin Modern Math" panose="02000503000000000000" pitchFamily="2" charset="77"/>
                        <a:ea typeface="Latin Modern Math" panose="02000503000000000000" pitchFamily="2" charset="77"/>
                      </a:rPr>
                      <m:t>⊙ </m:t>
                    </m:r>
                  </m:oMath>
                </a14:m>
                <a:r>
                  <a:rPr lang="en-US" sz="2800" dirty="0"/>
                  <a:t>Ulrich et al. 2024</a:t>
                </a:r>
              </a:p>
              <a:p>
                <a:r>
                  <a:rPr lang="en-US" sz="2800" dirty="0"/>
                  <a:t>	</a:t>
                </a:r>
                <a:r>
                  <a:rPr lang="en-US" sz="2800" dirty="0">
                    <a:latin typeface="Latin Modern Math" panose="02000503000000000000" pitchFamily="2" charset="77"/>
                    <a:ea typeface="Latin Modern Math" panose="02000503000000000000" pitchFamily="2" charset="77"/>
                  </a:rPr>
                  <a:t>~44 M</a:t>
                </a:r>
                <a14:m>
                  <m:oMath xmlns:m="http://schemas.openxmlformats.org/officeDocument/2006/math">
                    <m:r>
                      <a:rPr lang="en-US" sz="2800" i="1" baseline="-25000">
                        <a:solidFill>
                          <a:srgbClr val="000000"/>
                        </a:solidFill>
                        <a:latin typeface="Latin Modern Math" panose="02000503000000000000" pitchFamily="2" charset="77"/>
                        <a:ea typeface="Latin Modern Math" panose="02000503000000000000" pitchFamily="2" charset="77"/>
                      </a:rPr>
                      <m:t>⊙</m:t>
                    </m:r>
                  </m:oMath>
                </a14:m>
                <a:r>
                  <a:rPr lang="en-US" sz="2800" dirty="0"/>
                  <a:t> Antonini et al. 2025</a:t>
                </a:r>
              </a:p>
              <a:p>
                <a:pPr marL="457200" indent="-457200">
                  <a:buFont typeface="Arial" panose="020B0604020202020204" pitchFamily="34" charset="0"/>
                  <a:buChar char="•"/>
                </a:pPr>
                <a:endParaRPr lang="en-US" sz="2800" dirty="0">
                  <a:latin typeface="Calibri" panose="020F0502020204030204" pitchFamily="34" charset="0"/>
                  <a:ea typeface="Latin Modern Math" panose="02000503000000000000" pitchFamily="2" charset="77"/>
                  <a:cs typeface="Calibri" panose="020F0502020204030204" pitchFamily="34" charset="0"/>
                </a:endParaRPr>
              </a:p>
            </p:txBody>
          </p:sp>
        </mc:Choice>
        <mc:Fallback xmlns="">
          <p:sp>
            <p:nvSpPr>
              <p:cNvPr id="4" name="TextBox 3">
                <a:extLst>
                  <a:ext uri="{FF2B5EF4-FFF2-40B4-BE49-F238E27FC236}">
                    <a16:creationId xmlns:a16="http://schemas.microsoft.com/office/drawing/2014/main" id="{502F605A-D486-D4E6-3FA8-CC8C5309B6E4}"/>
                  </a:ext>
                </a:extLst>
              </p:cNvPr>
              <p:cNvSpPr txBox="1">
                <a:spLocks noRot="1" noChangeAspect="1" noMove="1" noResize="1" noEditPoints="1" noAdjustHandles="1" noChangeArrowheads="1" noChangeShapeType="1" noTextEdit="1"/>
              </p:cNvSpPr>
              <p:nvPr/>
            </p:nvSpPr>
            <p:spPr>
              <a:xfrm>
                <a:off x="6096000" y="4178207"/>
                <a:ext cx="5894012" cy="2400657"/>
              </a:xfrm>
              <a:prstGeom prst="rect">
                <a:avLst/>
              </a:prstGeom>
              <a:blipFill>
                <a:blip r:embed="rId2"/>
                <a:stretch>
                  <a:fillRect l="-2366" t="-2105"/>
                </a:stretch>
              </a:blipFill>
            </p:spPr>
            <p:txBody>
              <a:bodyPr/>
              <a:lstStyle/>
              <a:p>
                <a:r>
                  <a:rPr lang="en-US">
                    <a:noFill/>
                  </a:rPr>
                  <a:t> </a:t>
                </a:r>
              </a:p>
            </p:txBody>
          </p:sp>
        </mc:Fallback>
      </mc:AlternateContent>
    </p:spTree>
    <p:extLst>
      <p:ext uri="{BB962C8B-B14F-4D97-AF65-F5344CB8AC3E}">
        <p14:creationId xmlns:p14="http://schemas.microsoft.com/office/powerpoint/2010/main" val="211789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4F912-6AFC-8D33-9FDE-9D099E31264F}"/>
              </a:ext>
            </a:extLst>
          </p:cNvPr>
          <p:cNvSpPr>
            <a:spLocks noGrp="1"/>
          </p:cNvSpPr>
          <p:nvPr>
            <p:ph idx="1"/>
          </p:nvPr>
        </p:nvSpPr>
        <p:spPr>
          <a:xfrm>
            <a:off x="838200" y="529389"/>
            <a:ext cx="10515600" cy="5647574"/>
          </a:xfrm>
        </p:spPr>
        <p:txBody>
          <a:bodyPr>
            <a:normAutofit fontScale="92500" lnSpcReduction="10000"/>
          </a:bodyPr>
          <a:lstStyle/>
          <a:p>
            <a:pPr>
              <a:buNone/>
            </a:pPr>
            <a:r>
              <a:rPr lang="en-US" sz="1600" dirty="0"/>
              <a:t>Dear Soumendra Roy,</a:t>
            </a:r>
            <a:br>
              <a:rPr lang="en-US" sz="1600" dirty="0"/>
            </a:br>
            <a:endParaRPr lang="en-US" sz="1600" dirty="0"/>
          </a:p>
          <a:p>
            <a:pPr>
              <a:buNone/>
            </a:pPr>
            <a:r>
              <a:rPr lang="en-US" sz="1600" dirty="0"/>
              <a:t>Thank you very much for your very interesting and inspiring presentation the other day. I truly enjoyed it and learned a lot.</a:t>
            </a:r>
          </a:p>
          <a:p>
            <a:pPr>
              <a:buNone/>
            </a:pPr>
            <a:r>
              <a:rPr lang="en-US" sz="1600" dirty="0"/>
              <a:t>Apologies for the delayed email — I should have written to you sooner.</a:t>
            </a:r>
          </a:p>
          <a:p>
            <a:pPr>
              <a:buNone/>
            </a:pPr>
            <a:r>
              <a:rPr lang="en-US" sz="1600" dirty="0"/>
              <a:t>Let me briefly introduce myself. My name is Tomoya Kinugawa. I am the first author of a paper on Population III star-origin binary black holes, written together with Kenta. You can find the paper here:</a:t>
            </a:r>
            <a:br>
              <a:rPr lang="en-US" sz="1600" dirty="0"/>
            </a:br>
            <a:r>
              <a:rPr lang="en-US" sz="1600" dirty="0">
                <a:hlinkClick r:id="rId2"/>
              </a:rPr>
              <a:t>https://ui.adsabs.harvard.edu/abs/2014MNRAS.442.2963K/abstract</a:t>
            </a:r>
            <a:br>
              <a:rPr lang="en-US" sz="1600" dirty="0"/>
            </a:br>
            <a:r>
              <a:rPr lang="en-US" sz="1600" dirty="0"/>
              <a:t>In this work, we showed — even before the first gravitational wave detection — that Population III stars typically form binary black holes with masses around 30 solar masses, which merge within the detection range of LIGO.</a:t>
            </a:r>
          </a:p>
          <a:p>
            <a:pPr>
              <a:buNone/>
            </a:pPr>
            <a:r>
              <a:rPr lang="en-US" sz="1600" dirty="0"/>
              <a:t>We also published a follow-up study in 2020, where we updated the model and predictions:</a:t>
            </a:r>
            <a:br>
              <a:rPr lang="en-US" sz="1600" dirty="0"/>
            </a:br>
            <a:r>
              <a:rPr lang="en-US" sz="1600" dirty="0">
                <a:hlinkClick r:id="rId3"/>
              </a:rPr>
              <a:t>https://ui.adsabs.harvard.edu/abs/2020MNRAS.498.3946K/abstract</a:t>
            </a:r>
            <a:br>
              <a:rPr lang="en-US" sz="1600" dirty="0"/>
            </a:br>
            <a:r>
              <a:rPr lang="en-US" sz="1600" dirty="0"/>
              <a:t>In this paper, we performed a detailed calculation of the mass and spin distributions of binary black holes originating from Population III stars. We found that the spin distribution is closely related to the merger time: systems with longer merger times tend to have lower spins, while those with shorter merger times tend to have higher spins due to tidal interaction. As a result, mergers detectable by LIGO are expected to have low spins, whereas high-redshift mergers observable by future detectors like the Einstein Telescope (ET) are predicted to have higher spins.</a:t>
            </a:r>
          </a:p>
          <a:p>
            <a:pPr>
              <a:buNone/>
            </a:pPr>
            <a:r>
              <a:rPr lang="en-US" sz="1600" dirty="0"/>
              <a:t>In addition, we published another paper in 2021:</a:t>
            </a:r>
            <a:br>
              <a:rPr lang="en-US" sz="1600" dirty="0"/>
            </a:br>
            <a:r>
              <a:rPr lang="en-US" sz="1600" dirty="0">
                <a:hlinkClick r:id="rId4"/>
              </a:rPr>
              <a:t>https://ui.adsabs.harvard.edu/abs/2021MNRAS.504L..28K/abstract</a:t>
            </a:r>
            <a:br>
              <a:rPr lang="en-US" sz="1600" dirty="0"/>
            </a:br>
            <a:r>
              <a:rPr lang="en-US" sz="1600" dirty="0"/>
              <a:t>In this work, we showed that binary black holes originating from Population III stars provide a good explanation for the high-mass region observed in LIGO's gravitational wave detections.</a:t>
            </a:r>
          </a:p>
          <a:p>
            <a:pPr>
              <a:buNone/>
            </a:pPr>
            <a:r>
              <a:rPr lang="en-US" sz="1600" dirty="0"/>
              <a:t>I’d be happy to hear your thoughts if you happen to take a look.</a:t>
            </a:r>
          </a:p>
          <a:p>
            <a:r>
              <a:rPr lang="en-US" sz="1600" dirty="0"/>
              <a:t>Best regards,</a:t>
            </a:r>
            <a:br>
              <a:rPr lang="en-US" sz="1600" dirty="0"/>
            </a:br>
            <a:r>
              <a:rPr lang="en-US" sz="1600" dirty="0"/>
              <a:t>Tomoya Kinugawa</a:t>
            </a:r>
          </a:p>
        </p:txBody>
      </p:sp>
    </p:spTree>
    <p:extLst>
      <p:ext uri="{BB962C8B-B14F-4D97-AF65-F5344CB8AC3E}">
        <p14:creationId xmlns:p14="http://schemas.microsoft.com/office/powerpoint/2010/main" val="2503552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79A7BEA0-EEAD-E749-B917-1D7F5100D271}"/>
              </a:ext>
            </a:extLst>
          </p:cNvPr>
          <p:cNvPicPr>
            <a:picLocks noChangeAspect="1"/>
          </p:cNvPicPr>
          <p:nvPr/>
        </p:nvPicPr>
        <p:blipFill rotWithShape="1">
          <a:blip r:embed="rId3"/>
          <a:srcRect t="2293" r="23530" b="5302"/>
          <a:stretch/>
        </p:blipFill>
        <p:spPr>
          <a:xfrm>
            <a:off x="3339924" y="919454"/>
            <a:ext cx="5147319" cy="5103531"/>
          </a:xfrm>
          <a:prstGeom prst="rect">
            <a:avLst/>
          </a:prstGeom>
        </p:spPr>
      </p:pic>
      <p:sp>
        <p:nvSpPr>
          <p:cNvPr id="16" name="Rectangle 15">
            <a:extLst>
              <a:ext uri="{FF2B5EF4-FFF2-40B4-BE49-F238E27FC236}">
                <a16:creationId xmlns:a16="http://schemas.microsoft.com/office/drawing/2014/main" id="{664E0380-C2DE-9E45-BCC8-425070816590}"/>
              </a:ext>
            </a:extLst>
          </p:cNvPr>
          <p:cNvSpPr/>
          <p:nvPr/>
        </p:nvSpPr>
        <p:spPr>
          <a:xfrm>
            <a:off x="8669039" y="2735472"/>
            <a:ext cx="2786340" cy="1015663"/>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Farmer et al 2020,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(cf. Farmer et al. 2019</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0" i="0" u="none" strike="noStrike" kern="1200" cap="none" spc="0" normalizeH="0" baseline="0" noProof="0" dirty="0">
                <a:ln>
                  <a:noFill/>
                </a:ln>
                <a:solidFill>
                  <a:schemeClr val="tx1">
                    <a:lumMod val="50000"/>
                  </a:schemeClr>
                </a:solidFill>
                <a:effectLst/>
                <a:uLnTx/>
                <a:uFillTx/>
                <a:latin typeface="Univers"/>
                <a:ea typeface="+mn-ea"/>
                <a:cs typeface="+mn-cs"/>
              </a:rPr>
              <a:t> Renzo et al. 2020)</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31B5DA-75F4-2EEF-6930-21EC8185FAEC}"/>
                  </a:ext>
                </a:extLst>
              </p:cNvPr>
              <p:cNvSpPr txBox="1"/>
              <p:nvPr/>
            </p:nvSpPr>
            <p:spPr>
              <a:xfrm>
                <a:off x="343299" y="320181"/>
                <a:ext cx="9718910" cy="546041"/>
              </a:xfrm>
              <a:prstGeom prst="rect">
                <a:avLst/>
              </a:prstGeom>
            </p:spPr>
            <p:txBody>
              <a:bodyPr wrap="square" rtlCol="0" anchor="ctr">
                <a:no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a:ea typeface="+mn-ea"/>
                    <a:cs typeface="+mn-cs"/>
                  </a:rPr>
                  <a:t>PISN gap </a:t>
                </a:r>
                <a:r>
                  <a:rPr lang="en-US" sz="3600" dirty="0">
                    <a:solidFill>
                      <a:srgbClr val="000000"/>
                    </a:solidFill>
                    <a:latin typeface="Calibri"/>
                  </a:rPr>
                  <a:t>is predicted to start </a:t>
                </a:r>
                <a:r>
                  <a:rPr lang="en-US" sz="3600" b="1" dirty="0">
                    <a:solidFill>
                      <a:srgbClr val="000000"/>
                    </a:solidFill>
                    <a:latin typeface="Lucida Bright" panose="02040602050505020304" pitchFamily="18" charset="77"/>
                    <a:ea typeface="Latin Modern Math" panose="02000503000000000000" pitchFamily="2" charset="77"/>
                  </a:rPr>
                  <a:t>above</a:t>
                </a:r>
                <a:r>
                  <a:rPr lang="en-US" sz="3600" b="1" dirty="0">
                    <a:solidFill>
                      <a:srgbClr val="000000"/>
                    </a:solidFill>
                    <a:latin typeface="Latin Modern Math" panose="02000503000000000000" pitchFamily="2" charset="77"/>
                    <a:ea typeface="Latin Modern Math" panose="02000503000000000000" pitchFamily="2" charset="77"/>
                  </a:rPr>
                  <a:t> 45</a:t>
                </a:r>
                <a:r>
                  <a:rPr kumimoji="0" lang="en-GB" sz="3600" b="1" u="none"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kumimoji="0" lang="en-US" sz="3600" b="1" u="sng" strike="noStrike" kern="1200" cap="none" spc="0" normalizeH="0" baseline="0" noProof="0" dirty="0">
                  <a:ln>
                    <a:noFill/>
                  </a:ln>
                  <a:solidFill>
                    <a:srgbClr val="000000"/>
                  </a:solidFill>
                  <a:effectLst/>
                  <a:uLnTx/>
                  <a:uFillTx/>
                  <a:latin typeface="Latin Modern Math" panose="02000503000000000000" pitchFamily="2" charset="77"/>
                  <a:ea typeface="Latin Modern Math" panose="02000503000000000000" pitchFamily="2" charset="77"/>
                </a:endParaRPr>
              </a:p>
            </p:txBody>
          </p:sp>
        </mc:Choice>
        <mc:Fallback xmlns="">
          <p:sp>
            <p:nvSpPr>
              <p:cNvPr id="5" name="TextBox 4">
                <a:extLst>
                  <a:ext uri="{FF2B5EF4-FFF2-40B4-BE49-F238E27FC236}">
                    <a16:creationId xmlns:a16="http://schemas.microsoft.com/office/drawing/2014/main" id="{4431B5DA-75F4-2EEF-6930-21EC8185FAEC}"/>
                  </a:ext>
                </a:extLst>
              </p:cNvPr>
              <p:cNvSpPr txBox="1">
                <a:spLocks noRot="1" noChangeAspect="1" noMove="1" noResize="1" noEditPoints="1" noAdjustHandles="1" noChangeArrowheads="1" noChangeShapeType="1" noTextEdit="1"/>
              </p:cNvSpPr>
              <p:nvPr/>
            </p:nvSpPr>
            <p:spPr>
              <a:xfrm>
                <a:off x="343299" y="320181"/>
                <a:ext cx="9718910" cy="546041"/>
              </a:xfrm>
              <a:prstGeom prst="rect">
                <a:avLst/>
              </a:prstGeom>
              <a:blipFill>
                <a:blip r:embed="rId4"/>
                <a:stretch>
                  <a:fillRect l="-1825" t="-29545" b="-47727"/>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C0E74976-8259-E731-73E9-FE1ED2154417}"/>
              </a:ext>
            </a:extLst>
          </p:cNvPr>
          <p:cNvPicPr>
            <a:picLocks noChangeAspect="1"/>
          </p:cNvPicPr>
          <p:nvPr/>
        </p:nvPicPr>
        <p:blipFill rotWithShape="1">
          <a:blip r:embed="rId5">
            <a:extLst>
              <a:ext uri="{28A0092B-C50C-407E-A947-70E740481C1C}">
                <a14:useLocalDpi xmlns:a14="http://schemas.microsoft.com/office/drawing/2010/main" val="0"/>
              </a:ext>
            </a:extLst>
          </a:blip>
          <a:srcRect t="9437" r="23974"/>
          <a:stretch/>
        </p:blipFill>
        <p:spPr>
          <a:xfrm>
            <a:off x="2975814" y="1008233"/>
            <a:ext cx="5551813" cy="5083697"/>
          </a:xfrm>
          <a:prstGeom prst="rect">
            <a:avLst/>
          </a:prstGeom>
        </p:spPr>
      </p:pic>
      <p:sp>
        <p:nvSpPr>
          <p:cNvPr id="6" name="Oval 5">
            <a:extLst>
              <a:ext uri="{FF2B5EF4-FFF2-40B4-BE49-F238E27FC236}">
                <a16:creationId xmlns:a16="http://schemas.microsoft.com/office/drawing/2014/main" id="{5DBCB617-51E3-A96E-9015-2DB07F809C02}"/>
              </a:ext>
            </a:extLst>
          </p:cNvPr>
          <p:cNvSpPr/>
          <p:nvPr/>
        </p:nvSpPr>
        <p:spPr>
          <a:xfrm>
            <a:off x="5592419" y="3216723"/>
            <a:ext cx="993911" cy="970722"/>
          </a:xfrm>
          <a:prstGeom prst="ellipse">
            <a:avLst/>
          </a:prstGeom>
          <a:noFill/>
          <a:ln w="63500">
            <a:solidFill>
              <a:srgbClr val="081B2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NL" sz="1800" b="0" i="0" u="none" strike="noStrike" kern="1200" cap="none" spc="0" normalizeH="0" baseline="0" noProof="0">
              <a:ln>
                <a:noFill/>
              </a:ln>
              <a:solidFill>
                <a:srgbClr val="FFFFFF"/>
              </a:solidFill>
              <a:effectLst/>
              <a:uLnTx/>
              <a:uFillTx/>
              <a:latin typeface="Avenir Next LT Pro"/>
              <a:ea typeface="+mn-ea"/>
              <a:cs typeface="+mn-cs"/>
            </a:endParaRPr>
          </a:p>
        </p:txBody>
      </p:sp>
      <p:cxnSp>
        <p:nvCxnSpPr>
          <p:cNvPr id="7" name="Straight Connector 6">
            <a:extLst>
              <a:ext uri="{FF2B5EF4-FFF2-40B4-BE49-F238E27FC236}">
                <a16:creationId xmlns:a16="http://schemas.microsoft.com/office/drawing/2014/main" id="{8EA59747-301F-F885-0DC6-1545475914CD}"/>
              </a:ext>
            </a:extLst>
          </p:cNvPr>
          <p:cNvCxnSpPr>
            <a:cxnSpLocks/>
          </p:cNvCxnSpPr>
          <p:nvPr/>
        </p:nvCxnSpPr>
        <p:spPr>
          <a:xfrm>
            <a:off x="2558998" y="3684376"/>
            <a:ext cx="3053548" cy="0"/>
          </a:xfrm>
          <a:prstGeom prst="line">
            <a:avLst/>
          </a:prstGeom>
          <a:ln w="38100">
            <a:solidFill>
              <a:srgbClr val="081B28"/>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1E5E8D9-4247-998E-B49C-65DA4FBD094D}"/>
                  </a:ext>
                </a:extLst>
              </p:cNvPr>
              <p:cNvSpPr txBox="1"/>
              <p:nvPr/>
            </p:nvSpPr>
            <p:spPr>
              <a:xfrm>
                <a:off x="492049" y="3212975"/>
                <a:ext cx="2275357"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1" i="0" u="none" strike="noStrike" kern="1200" cap="none" spc="0" normalizeH="0" baseline="0" noProof="0" dirty="0">
                    <a:ln>
                      <a:noFill/>
                    </a:ln>
                    <a:solidFill>
                      <a:srgbClr val="081B28"/>
                    </a:solidFill>
                    <a:effectLst/>
                    <a:uLnTx/>
                    <a:uFillTx/>
                    <a:latin typeface="Sitka Banner"/>
                    <a:ea typeface="+mn-ea"/>
                    <a:cs typeface="+mn-cs"/>
                  </a:rPr>
                  <a:t>60-70 </a:t>
                </a:r>
                <a:r>
                  <a:rPr kumimoji="0" lang="en-US" sz="3600" b="0" i="0" u="none" strike="noStrike" kern="1200" cap="none" spc="0" normalizeH="0" baseline="0" noProof="0" dirty="0">
                    <a:ln>
                      <a:noFill/>
                    </a:ln>
                    <a:solidFill>
                      <a:srgbClr val="081B28"/>
                    </a:solidFill>
                    <a:effectLst/>
                    <a:uLnTx/>
                    <a:uFillTx/>
                    <a:latin typeface="Sitka Banner"/>
                    <a:ea typeface="+mn-ea"/>
                    <a:cs typeface="Arial" panose="020B0604020202020204" pitchFamily="34" charset="0"/>
                  </a:rPr>
                  <a:t>M</a:t>
                </a:r>
                <a14:m>
                  <m:oMath xmlns:m="http://schemas.openxmlformats.org/officeDocument/2006/math">
                    <m:r>
                      <a:rPr kumimoji="0" lang="en-US" sz="3600" b="0" i="1" u="none" strike="noStrike" kern="1200" cap="none" spc="0" normalizeH="0" baseline="-25000" noProof="0">
                        <a:ln>
                          <a:noFill/>
                        </a:ln>
                        <a:solidFill>
                          <a:srgbClr val="081B28"/>
                        </a:solidFill>
                        <a:effectLst/>
                        <a:uLnTx/>
                        <a:uFillTx/>
                        <a:latin typeface="Cambria Math" panose="02040503050406030204" pitchFamily="18" charset="0"/>
                        <a:ea typeface="Cambria Math" panose="02040503050406030204" pitchFamily="18" charset="0"/>
                        <a:cs typeface="+mn-cs"/>
                      </a:rPr>
                      <m:t>⊙</m:t>
                    </m:r>
                  </m:oMath>
                </a14:m>
                <a:endParaRPr kumimoji="0" lang="en-NL" sz="3600" b="1" i="0" u="none" strike="noStrike" kern="1200" cap="none" spc="0" normalizeH="0" baseline="0" noProof="0" dirty="0">
                  <a:ln>
                    <a:noFill/>
                  </a:ln>
                  <a:solidFill>
                    <a:srgbClr val="081B28"/>
                  </a:solidFill>
                  <a:effectLst/>
                  <a:uLnTx/>
                  <a:uFillTx/>
                  <a:latin typeface="Sitka Banner"/>
                  <a:ea typeface="+mn-ea"/>
                  <a:cs typeface="+mn-cs"/>
                </a:endParaRPr>
              </a:p>
            </p:txBody>
          </p:sp>
        </mc:Choice>
        <mc:Fallback xmlns="">
          <p:sp>
            <p:nvSpPr>
              <p:cNvPr id="10" name="TextBox 9">
                <a:extLst>
                  <a:ext uri="{FF2B5EF4-FFF2-40B4-BE49-F238E27FC236}">
                    <a16:creationId xmlns:a16="http://schemas.microsoft.com/office/drawing/2014/main" id="{D1E5E8D9-4247-998E-B49C-65DA4FBD094D}"/>
                  </a:ext>
                </a:extLst>
              </p:cNvPr>
              <p:cNvSpPr txBox="1">
                <a:spLocks noRot="1" noChangeAspect="1" noMove="1" noResize="1" noEditPoints="1" noAdjustHandles="1" noChangeArrowheads="1" noChangeShapeType="1" noTextEdit="1"/>
              </p:cNvSpPr>
              <p:nvPr/>
            </p:nvSpPr>
            <p:spPr>
              <a:xfrm>
                <a:off x="492049" y="3212975"/>
                <a:ext cx="2275357" cy="646331"/>
              </a:xfrm>
              <a:prstGeom prst="rect">
                <a:avLst/>
              </a:prstGeom>
              <a:blipFill>
                <a:blip r:embed="rId6"/>
                <a:stretch>
                  <a:fillRect l="-7778" t="-13462" b="-34615"/>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FD2F3CF9-5E48-8E40-9C25-F654E38B24D6}"/>
              </a:ext>
            </a:extLst>
          </p:cNvPr>
          <p:cNvSpPr txBox="1"/>
          <p:nvPr/>
        </p:nvSpPr>
        <p:spPr>
          <a:xfrm>
            <a:off x="1321071" y="5471904"/>
            <a:ext cx="328718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Carbon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Oxygen)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p:pic>
        <p:nvPicPr>
          <p:cNvPr id="15" name="Content Placeholder 6" descr="A picture containing drawing&#10;&#10;Description automatically generated">
            <a:extLst>
              <a:ext uri="{FF2B5EF4-FFF2-40B4-BE49-F238E27FC236}">
                <a16:creationId xmlns:a16="http://schemas.microsoft.com/office/drawing/2014/main" id="{4A3CCD1B-9951-B343-949F-D4253200336B}"/>
              </a:ext>
            </a:extLst>
          </p:cNvPr>
          <p:cNvPicPr>
            <a:picLocks noChangeAspect="1"/>
          </p:cNvPicPr>
          <p:nvPr/>
        </p:nvPicPr>
        <p:blipFill>
          <a:blip r:embed="rId7"/>
          <a:stretch>
            <a:fillRect/>
          </a:stretch>
        </p:blipFill>
        <p:spPr>
          <a:xfrm>
            <a:off x="5083254" y="5570686"/>
            <a:ext cx="2025491" cy="626061"/>
          </a:xfrm>
          <a:prstGeom prst="rect">
            <a:avLst/>
          </a:prstGeom>
        </p:spPr>
      </p:pic>
      <p:sp>
        <p:nvSpPr>
          <p:cNvPr id="11" name="TextBox 10">
            <a:extLst>
              <a:ext uri="{FF2B5EF4-FFF2-40B4-BE49-F238E27FC236}">
                <a16:creationId xmlns:a16="http://schemas.microsoft.com/office/drawing/2014/main" id="{6C9E353B-96DA-E246-AD49-3AE74EF9FA71}"/>
              </a:ext>
            </a:extLst>
          </p:cNvPr>
          <p:cNvSpPr txBox="1"/>
          <p:nvPr/>
        </p:nvSpPr>
        <p:spPr>
          <a:xfrm>
            <a:off x="7907157" y="5471903"/>
            <a:ext cx="3275505"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D5A6E"/>
                </a:solidFill>
                <a:effectLst/>
                <a:uLnTx/>
                <a:uFillTx/>
                <a:latin typeface="Univers"/>
                <a:ea typeface="+mn-ea"/>
                <a:cs typeface="+mn-cs"/>
              </a:rPr>
              <a:t>More Oxygen </a:t>
            </a:r>
            <a:br>
              <a:rPr kumimoji="0" lang="en-US" sz="1800" b="1" i="0" u="none" strike="noStrike" kern="1200" cap="none" spc="0" normalizeH="0" baseline="0" noProof="0" dirty="0">
                <a:ln>
                  <a:noFill/>
                </a:ln>
                <a:solidFill>
                  <a:srgbClr val="4D5A6E"/>
                </a:solidFill>
                <a:effectLst/>
                <a:uLnTx/>
                <a:uFillTx/>
                <a:latin typeface="Univers"/>
                <a:ea typeface="+mn-ea"/>
                <a:cs typeface="+mn-cs"/>
              </a:rPr>
            </a:br>
            <a:r>
              <a:rPr kumimoji="0" lang="en-US" sz="1800" b="1" i="0" u="none" strike="noStrike" kern="1200" cap="none" spc="0" normalizeH="0" baseline="0" noProof="0" dirty="0">
                <a:ln>
                  <a:noFill/>
                </a:ln>
                <a:solidFill>
                  <a:srgbClr val="4D5A6E"/>
                </a:solidFill>
                <a:effectLst/>
                <a:uLnTx/>
                <a:uFillTx/>
                <a:latin typeface="Univers"/>
                <a:ea typeface="+mn-ea"/>
                <a:cs typeface="+mn-cs"/>
              </a:rPr>
              <a:t>(at the expense of Carbon)</a:t>
            </a:r>
            <a:endParaRPr kumimoji="0" lang="en-NL" sz="1800" b="1" i="0" u="none" strike="noStrike" kern="1200" cap="none" spc="0" normalizeH="0" baseline="0" noProof="0" dirty="0">
              <a:ln>
                <a:noFill/>
              </a:ln>
              <a:solidFill>
                <a:srgbClr val="4D5A6E"/>
              </a:solidFill>
              <a:effectLst/>
              <a:uLnTx/>
              <a:uFillTx/>
              <a:latin typeface="Univers"/>
              <a:ea typeface="+mn-ea"/>
              <a:cs typeface="+mn-cs"/>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9722D1E5-9643-4F74-313A-A270C6A2B7B4}"/>
                  </a:ext>
                </a:extLst>
              </p:cNvPr>
              <p:cNvSpPr txBox="1"/>
              <p:nvPr/>
            </p:nvSpPr>
            <p:spPr>
              <a:xfrm>
                <a:off x="8683613" y="2669116"/>
                <a:ext cx="3341717" cy="1323439"/>
              </a:xfrm>
              <a:prstGeom prst="rect">
                <a:avLst/>
              </a:prstGeom>
              <a:solidFill>
                <a:srgbClr val="FFFFFF"/>
              </a:solid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Updated the C(</a:t>
                </a:r>
                <a14:m>
                  <m:oMath xmlns:m="http://schemas.openxmlformats.org/officeDocument/2006/math">
                    <m:r>
                      <a:rPr kumimoji="0" lang="en-US" sz="1600" b="0" i="1" u="none" strike="noStrike" kern="1200" cap="none" spc="0" normalizeH="0" baseline="0" noProof="0" smtClean="0">
                        <a:ln>
                          <a:noFill/>
                        </a:ln>
                        <a:solidFill>
                          <a:srgbClr val="000000"/>
                        </a:solidFill>
                        <a:effectLst/>
                        <a:uLnTx/>
                        <a:uFillTx/>
                        <a:latin typeface="Cambria Math" panose="02040503050406030204" pitchFamily="18" charset="0"/>
                        <a:ea typeface="Cambria Math" panose="02040503050406030204" pitchFamily="18" charset="0"/>
                        <a:cs typeface="+mn-cs"/>
                      </a:rPr>
                      <m:t>𝛼</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a:t>
                </a:r>
                <a:r>
                  <a:rPr kumimoji="0" lang="en-US" sz="1600" b="0" i="0" u="none" strike="noStrike" kern="1200" cap="none" spc="0" normalizeH="0" baseline="0" noProof="0" dirty="0">
                    <a:ln>
                      <a:noFill/>
                    </a:ln>
                    <a:solidFill>
                      <a:srgbClr val="000000"/>
                    </a:solidFill>
                    <a:effectLst/>
                    <a:uLnTx/>
                    <a:uFillTx/>
                    <a:latin typeface="Avenir Next LT Pro"/>
                    <a:ea typeface="Cambria Math" panose="02040503050406030204" pitchFamily="18" charset="0"/>
                    <a:cs typeface="+mn-cs"/>
                  </a:rPr>
                  <a:t> </a:t>
                </a:r>
                <a14:m>
                  <m:oMath xmlns:m="http://schemas.openxmlformats.org/officeDocument/2006/math">
                    <m:r>
                      <a:rPr kumimoji="0" lang="en-US" sz="1600" b="0" i="1" u="none" strike="noStrike" kern="1200" cap="none" spc="0" normalizeH="0" baseline="0" noProof="0">
                        <a:ln>
                          <a:noFill/>
                        </a:ln>
                        <a:solidFill>
                          <a:srgbClr val="000000"/>
                        </a:solidFill>
                        <a:effectLst/>
                        <a:uLnTx/>
                        <a:uFillTx/>
                        <a:latin typeface="Cambria Math" panose="02040503050406030204" pitchFamily="18" charset="0"/>
                        <a:ea typeface="Cambria Math" panose="02040503050406030204" pitchFamily="18" charset="0"/>
                        <a:cs typeface="+mn-cs"/>
                      </a:rPr>
                      <m:t>𝛾</m:t>
                    </m:r>
                  </m:oMath>
                </a14:m>
                <a:r>
                  <a:rPr kumimoji="0" lang="en-US" sz="1600" b="0" i="0" u="none" strike="noStrike" kern="1200" cap="none" spc="0" normalizeH="0" baseline="0" noProof="0" dirty="0">
                    <a:ln>
                      <a:noFill/>
                    </a:ln>
                    <a:solidFill>
                      <a:srgbClr val="000000"/>
                    </a:solidFill>
                    <a:effectLst/>
                    <a:uLnTx/>
                    <a:uFillTx/>
                    <a:latin typeface="Univers"/>
                    <a:ea typeface="+mn-ea"/>
                    <a:cs typeface="+mn-cs"/>
                  </a:rPr>
                  <a:t>)O rates </a:t>
                </a:r>
                <a:br>
                  <a:rPr kumimoji="0" lang="en-US" sz="1600" b="0" i="0" u="none" strike="noStrike" kern="1200" cap="none" spc="0" normalizeH="0" baseline="0" noProof="0" dirty="0">
                    <a:ln>
                      <a:noFill/>
                    </a:ln>
                    <a:solidFill>
                      <a:srgbClr val="000000"/>
                    </a:solidFill>
                    <a:effectLst/>
                    <a:uLnTx/>
                    <a:uFillTx/>
                    <a:latin typeface="Univers"/>
                    <a:ea typeface="+mn-ea"/>
                    <a:cs typeface="+mn-cs"/>
                  </a:rPr>
                </a:br>
                <a:r>
                  <a:rPr kumimoji="0" lang="en-US" sz="1600" b="0" i="0" u="none" strike="noStrike" kern="1200" cap="none" spc="0" normalizeH="0" baseline="0" noProof="0" dirty="0">
                    <a:ln>
                      <a:noFill/>
                    </a:ln>
                    <a:solidFill>
                      <a:srgbClr val="000000"/>
                    </a:solidFill>
                    <a:effectLst/>
                    <a:uLnTx/>
                    <a:uFillTx/>
                    <a:latin typeface="Univers"/>
                    <a:ea typeface="+mn-ea"/>
                    <a:cs typeface="+mn-cs"/>
                  </a:rPr>
                  <a:t>de Boer et al. (2017)</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Increased mass and temporal resolution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Univers"/>
                    <a:ea typeface="+mn-ea"/>
                    <a:cs typeface="+mn-cs"/>
                  </a:rPr>
                  <a:t>varied triple-alpha rate</a:t>
                </a:r>
                <a:endParaRPr kumimoji="0" lang="en-NL" sz="1600" b="0" i="0" u="none" strike="noStrike" kern="1200" cap="none" spc="0" normalizeH="0" baseline="0" noProof="0" dirty="0">
                  <a:ln>
                    <a:noFill/>
                  </a:ln>
                  <a:solidFill>
                    <a:srgbClr val="000000"/>
                  </a:solidFill>
                  <a:effectLst/>
                  <a:uLnTx/>
                  <a:uFillTx/>
                  <a:latin typeface="Avenir Next LT Pro"/>
                  <a:ea typeface="+mn-ea"/>
                  <a:cs typeface="+mn-cs"/>
                </a:endParaRPr>
              </a:p>
            </p:txBody>
          </p:sp>
        </mc:Choice>
        <mc:Fallback xmlns="">
          <p:sp>
            <p:nvSpPr>
              <p:cNvPr id="13" name="TextBox 12">
                <a:extLst>
                  <a:ext uri="{FF2B5EF4-FFF2-40B4-BE49-F238E27FC236}">
                    <a16:creationId xmlns:a16="http://schemas.microsoft.com/office/drawing/2014/main" id="{9722D1E5-9643-4F74-313A-A270C6A2B7B4}"/>
                  </a:ext>
                </a:extLst>
              </p:cNvPr>
              <p:cNvSpPr txBox="1">
                <a:spLocks noRot="1" noChangeAspect="1" noMove="1" noResize="1" noEditPoints="1" noAdjustHandles="1" noChangeArrowheads="1" noChangeShapeType="1" noTextEdit="1"/>
              </p:cNvSpPr>
              <p:nvPr/>
            </p:nvSpPr>
            <p:spPr>
              <a:xfrm>
                <a:off x="8683613" y="2669116"/>
                <a:ext cx="3341717" cy="1323439"/>
              </a:xfrm>
              <a:prstGeom prst="rect">
                <a:avLst/>
              </a:prstGeom>
              <a:blipFill>
                <a:blip r:embed="rId8"/>
                <a:stretch>
                  <a:fillRect l="-755" t="-1905" r="-1132" b="-4762"/>
                </a:stretch>
              </a:blipFill>
            </p:spPr>
            <p:txBody>
              <a:bodyPr/>
              <a:lstStyle/>
              <a:p>
                <a:r>
                  <a:rPr lang="en-US">
                    <a:noFill/>
                  </a:rPr>
                  <a:t> </a:t>
                </a:r>
              </a:p>
            </p:txBody>
          </p:sp>
        </mc:Fallback>
      </mc:AlternateContent>
      <p:sp>
        <p:nvSpPr>
          <p:cNvPr id="14" name="Rectangle 13">
            <a:extLst>
              <a:ext uri="{FF2B5EF4-FFF2-40B4-BE49-F238E27FC236}">
                <a16:creationId xmlns:a16="http://schemas.microsoft.com/office/drawing/2014/main" id="{24DBD8D1-D699-98DE-1983-27BB5756C65B}"/>
              </a:ext>
            </a:extLst>
          </p:cNvPr>
          <p:cNvSpPr/>
          <p:nvPr/>
        </p:nvSpPr>
        <p:spPr>
          <a:xfrm>
            <a:off x="8746875" y="2302184"/>
            <a:ext cx="2233304" cy="400110"/>
          </a:xfrm>
          <a:prstGeom prst="rect">
            <a:avLst/>
          </a:prstGeom>
          <a:solidFill>
            <a:srgbClr val="FFFFFF"/>
          </a:solid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000000"/>
                </a:solidFill>
                <a:effectLst/>
                <a:uLnTx/>
                <a:uFillTx/>
                <a:latin typeface="Univers"/>
                <a:ea typeface="+mn-ea"/>
                <a:cs typeface="+mn-cs"/>
              </a:rPr>
              <a:t>Farag et al. 2022</a:t>
            </a:r>
            <a:endParaRPr kumimoji="0" lang="en-NL" sz="2000" b="0" i="0" u="none" strike="noStrike" kern="1200" cap="none" spc="0" normalizeH="0" baseline="0" noProof="0" dirty="0">
              <a:ln>
                <a:noFill/>
              </a:ln>
              <a:solidFill>
                <a:srgbClr val="000000"/>
              </a:solidFill>
              <a:effectLst/>
              <a:uLnTx/>
              <a:uFillTx/>
              <a:latin typeface="Univers"/>
              <a:ea typeface="+mn-ea"/>
              <a:cs typeface="+mn-cs"/>
            </a:endParaRPr>
          </a:p>
        </p:txBody>
      </p:sp>
      <p:sp>
        <p:nvSpPr>
          <p:cNvPr id="17" name="Rectangle 16">
            <a:extLst>
              <a:ext uri="{FF2B5EF4-FFF2-40B4-BE49-F238E27FC236}">
                <a16:creationId xmlns:a16="http://schemas.microsoft.com/office/drawing/2014/main" id="{888E103A-93CF-FA21-E28C-209B67A4E856}"/>
              </a:ext>
            </a:extLst>
          </p:cNvPr>
          <p:cNvSpPr/>
          <p:nvPr/>
        </p:nvSpPr>
        <p:spPr>
          <a:xfrm>
            <a:off x="8746875" y="4258966"/>
            <a:ext cx="3105274" cy="646331"/>
          </a:xfrm>
          <a:prstGeom prst="rect">
            <a:avLst/>
          </a:prstGeom>
          <a:solidFill>
            <a:srgbClr val="FFFFFF"/>
          </a:solidFill>
        </p:spPr>
        <p:txBody>
          <a:bodyPr wrap="none">
            <a:spAutoFit/>
          </a:bodyPr>
          <a:lstStyle/>
          <a:p>
            <a:pPr lvl="0">
              <a:defRPr/>
            </a:pP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cf. Mehta</a:t>
            </a:r>
            <a:r>
              <a:rPr kumimoji="0" lang="en-NL" sz="1800" b="0" i="0" u="none" strike="noStrike" kern="1200" cap="none" spc="0" normalizeH="0" baseline="0" noProof="0" dirty="0">
                <a:ln>
                  <a:noFill/>
                </a:ln>
                <a:solidFill>
                  <a:srgbClr val="000000"/>
                </a:solidFill>
                <a:effectLst/>
                <a:uLnTx/>
                <a:uFillTx/>
                <a:latin typeface="Avenir Next LT Pro"/>
                <a:ea typeface="+mn-ea"/>
                <a:cs typeface="+mn-cs"/>
              </a:rPr>
              <a:t>+  2022, </a:t>
            </a:r>
            <a:br>
              <a:rPr kumimoji="0" lang="en-NL" sz="1800" b="0" i="0" u="none" strike="noStrike" kern="1200" cap="none" spc="0" normalizeH="0" baseline="0" noProof="0" dirty="0">
                <a:ln>
                  <a:noFill/>
                </a:ln>
                <a:solidFill>
                  <a:srgbClr val="000000"/>
                </a:solidFill>
                <a:effectLst/>
                <a:uLnTx/>
                <a:uFillTx/>
                <a:latin typeface="Avenir Next LT Pro"/>
                <a:ea typeface="+mn-ea"/>
                <a:cs typeface="+mn-cs"/>
              </a:rPr>
            </a:br>
            <a:r>
              <a:rPr kumimoji="0" lang="en-GB" sz="1800" b="0" i="0" u="none" strike="noStrike" kern="1200" cap="none" spc="0" normalizeH="0" baseline="0" noProof="0" dirty="0">
                <a:ln>
                  <a:noFill/>
                </a:ln>
                <a:solidFill>
                  <a:srgbClr val="000000"/>
                </a:solidFill>
                <a:effectLst/>
                <a:uLnTx/>
                <a:uFillTx/>
                <a:latin typeface="Avenir Next LT Pro"/>
                <a:ea typeface="+mn-ea"/>
                <a:cs typeface="+mn-cs"/>
              </a:rPr>
              <a:t>Shen + </a:t>
            </a:r>
            <a:r>
              <a:rPr lang="en-GB" dirty="0">
                <a:solidFill>
                  <a:srgbClr val="000000"/>
                </a:solidFill>
                <a:latin typeface="Avenir Next LT Pro"/>
              </a:rPr>
              <a:t>2023, Winch + 2024</a:t>
            </a:r>
            <a:endParaRPr kumimoji="0" lang="en-NL" sz="1800" b="0" i="0" u="none" strike="noStrike" kern="1200" cap="none" spc="0" normalizeH="0" baseline="0" noProof="0" dirty="0">
              <a:ln>
                <a:noFill/>
              </a:ln>
              <a:solidFill>
                <a:srgbClr val="000000"/>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66740376-7960-803D-3C4D-1281E7609F5C}"/>
              </a:ext>
            </a:extLst>
          </p:cNvPr>
          <p:cNvSpPr/>
          <p:nvPr/>
        </p:nvSpPr>
        <p:spPr>
          <a:xfrm>
            <a:off x="2161320" y="6418182"/>
            <a:ext cx="9894850" cy="3231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500" b="0" i="0" u="none" strike="noStrike" kern="1200" cap="none" spc="0" normalizeH="0" baseline="0" noProof="0" dirty="0">
                <a:ln>
                  <a:noFill/>
                </a:ln>
                <a:solidFill>
                  <a:srgbClr val="000000"/>
                </a:solidFill>
                <a:effectLst/>
                <a:uLnTx/>
                <a:uFillTx/>
                <a:latin typeface="Sitka Banner"/>
                <a:ea typeface="+mn-ea"/>
                <a:cs typeface="+mn-cs"/>
              </a:rPr>
              <a:t>gap robust against common uncertainties: Takahashi 2018, Farmer et al. (2019/2020), Renzo et al. (2020), ﻿Marchant &amp; ﻿Moriya (2020)</a:t>
            </a:r>
          </a:p>
        </p:txBody>
      </p:sp>
      <p:grpSp>
        <p:nvGrpSpPr>
          <p:cNvPr id="29" name="Group 28">
            <a:extLst>
              <a:ext uri="{FF2B5EF4-FFF2-40B4-BE49-F238E27FC236}">
                <a16:creationId xmlns:a16="http://schemas.microsoft.com/office/drawing/2014/main" id="{779EA3AB-77BA-B0C5-CF61-2DEA6963E2DC}"/>
              </a:ext>
            </a:extLst>
          </p:cNvPr>
          <p:cNvGrpSpPr/>
          <p:nvPr/>
        </p:nvGrpSpPr>
        <p:grpSpPr>
          <a:xfrm>
            <a:off x="356653" y="4095308"/>
            <a:ext cx="7242239" cy="718935"/>
            <a:chOff x="271406" y="3984505"/>
            <a:chExt cx="7242239" cy="707886"/>
          </a:xfrm>
        </p:grpSpPr>
        <p:cxnSp>
          <p:nvCxnSpPr>
            <p:cNvPr id="8" name="Straight Arrow Connector 7">
              <a:extLst>
                <a:ext uri="{FF2B5EF4-FFF2-40B4-BE49-F238E27FC236}">
                  <a16:creationId xmlns:a16="http://schemas.microsoft.com/office/drawing/2014/main" id="{753A3467-5E43-F1B3-3528-6C53B3ED30CE}"/>
                </a:ext>
              </a:extLst>
            </p:cNvPr>
            <p:cNvCxnSpPr>
              <a:cxnSpLocks/>
            </p:cNvCxnSpPr>
            <p:nvPr/>
          </p:nvCxnSpPr>
          <p:spPr>
            <a:xfrm>
              <a:off x="3043946" y="4486632"/>
              <a:ext cx="4469699"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175DA1B-68EE-62A0-7AB0-55BA740D96B6}"/>
                </a:ext>
              </a:extLst>
            </p:cNvPr>
            <p:cNvCxnSpPr>
              <a:cxnSpLocks/>
            </p:cNvCxnSpPr>
            <p:nvPr/>
          </p:nvCxnSpPr>
          <p:spPr>
            <a:xfrm>
              <a:off x="3011171" y="4145280"/>
              <a:ext cx="2718657" cy="0"/>
            </a:xfrm>
            <a:prstGeom prst="straightConnector1">
              <a:avLst/>
            </a:prstGeom>
            <a:ln w="44450">
              <a:solidFill>
                <a:srgbClr val="081B28"/>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C1C380B-D56B-8390-CF37-26802697FBDA}"/>
                </a:ext>
              </a:extLst>
            </p:cNvPr>
            <p:cNvSpPr txBox="1"/>
            <p:nvPr/>
          </p:nvSpPr>
          <p:spPr>
            <a:xfrm>
              <a:off x="271406" y="3984505"/>
              <a:ext cx="2753931" cy="707886"/>
            </a:xfrm>
            <a:prstGeom prst="rect">
              <a:avLst/>
            </a:prstGeom>
            <a:noFill/>
            <a:ln w="47625">
              <a:solidFill>
                <a:srgbClr val="081B28"/>
              </a:solid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NL" sz="2000" b="1" i="0" u="none" strike="noStrike" kern="1200" cap="none" spc="0" normalizeH="0" baseline="0" noProof="0" dirty="0">
                  <a:ln>
                    <a:noFill/>
                  </a:ln>
                  <a:solidFill>
                    <a:srgbClr val="000000"/>
                  </a:solidFill>
                  <a:effectLst/>
                  <a:uLnTx/>
                  <a:uFillTx/>
                  <a:latin typeface="Avenir Next LT Pro"/>
                  <a:ea typeface="+mn-ea"/>
                  <a:cs typeface="+mn-cs"/>
                </a:rPr>
                <a:t>We expect a pile-up just below this gap</a:t>
              </a:r>
              <a:endParaRPr kumimoji="0" lang="en-NL" sz="2000" b="0" i="0" u="none" strike="noStrike" kern="1200" cap="none" spc="0" normalizeH="0" baseline="0" noProof="0" dirty="0">
                <a:ln>
                  <a:noFill/>
                </a:ln>
                <a:solidFill>
                  <a:srgbClr val="000000"/>
                </a:solidFill>
                <a:effectLst/>
                <a:uLnTx/>
                <a:uFillTx/>
                <a:latin typeface="Avenir Next LT Pro"/>
                <a:ea typeface="+mn-ea"/>
                <a:cs typeface="+mn-cs"/>
              </a:endParaRPr>
            </a:p>
          </p:txBody>
        </p:sp>
      </p:grpSp>
    </p:spTree>
    <p:extLst>
      <p:ext uri="{BB962C8B-B14F-4D97-AF65-F5344CB8AC3E}">
        <p14:creationId xmlns:p14="http://schemas.microsoft.com/office/powerpoint/2010/main" val="3072828321"/>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29"/>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3" grpId="0" animBg="1"/>
      <p:bldP spid="14"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umber of numbers and a line&#10;&#10;AI-generated content may be incorrect.">
            <a:extLst>
              <a:ext uri="{FF2B5EF4-FFF2-40B4-BE49-F238E27FC236}">
                <a16:creationId xmlns:a16="http://schemas.microsoft.com/office/drawing/2014/main" id="{D67E203F-B768-C7A4-D68F-27E990EA8A15}"/>
              </a:ext>
            </a:extLst>
          </p:cNvPr>
          <p:cNvPicPr>
            <a:picLocks noChangeAspect="1"/>
          </p:cNvPicPr>
          <p:nvPr/>
        </p:nvPicPr>
        <p:blipFill>
          <a:blip r:embed="rId3"/>
          <a:stretch>
            <a:fillRect/>
          </a:stretch>
        </p:blipFill>
        <p:spPr>
          <a:xfrm>
            <a:off x="3658509" y="0"/>
            <a:ext cx="4993185" cy="3514191"/>
          </a:xfrm>
          <a:prstGeom prst="rect">
            <a:avLst/>
          </a:prstGeom>
        </p:spPr>
      </p:pic>
      <p:pic>
        <p:nvPicPr>
          <p:cNvPr id="7" name="Picture 6" descr="A graph of a number of numbers and a line graph&#10;&#10;AI-generated content may be incorrect.">
            <a:extLst>
              <a:ext uri="{FF2B5EF4-FFF2-40B4-BE49-F238E27FC236}">
                <a16:creationId xmlns:a16="http://schemas.microsoft.com/office/drawing/2014/main" id="{4E17139C-FF64-DDD7-AE37-9ECC7318302E}"/>
              </a:ext>
            </a:extLst>
          </p:cNvPr>
          <p:cNvPicPr>
            <a:picLocks noChangeAspect="1"/>
          </p:cNvPicPr>
          <p:nvPr/>
        </p:nvPicPr>
        <p:blipFill>
          <a:blip r:embed="rId4"/>
          <a:stretch>
            <a:fillRect/>
          </a:stretch>
        </p:blipFill>
        <p:spPr>
          <a:xfrm>
            <a:off x="7198815" y="3255322"/>
            <a:ext cx="4993185" cy="3591252"/>
          </a:xfrm>
          <a:prstGeom prst="rect">
            <a:avLst/>
          </a:prstGeom>
        </p:spPr>
      </p:pic>
      <p:pic>
        <p:nvPicPr>
          <p:cNvPr id="8" name="Picture 7" descr="A graph of a number of numbers and a line&#10;&#10;AI-generated content may be incorrect.">
            <a:extLst>
              <a:ext uri="{FF2B5EF4-FFF2-40B4-BE49-F238E27FC236}">
                <a16:creationId xmlns:a16="http://schemas.microsoft.com/office/drawing/2014/main" id="{CEBEAA23-0EF3-59F1-E7CE-6B837610BBFF}"/>
              </a:ext>
            </a:extLst>
          </p:cNvPr>
          <p:cNvPicPr>
            <a:picLocks noChangeAspect="1"/>
          </p:cNvPicPr>
          <p:nvPr/>
        </p:nvPicPr>
        <p:blipFill>
          <a:blip r:embed="rId5"/>
          <a:stretch>
            <a:fillRect/>
          </a:stretch>
        </p:blipFill>
        <p:spPr>
          <a:xfrm>
            <a:off x="183087" y="3379044"/>
            <a:ext cx="4993185" cy="3602678"/>
          </a:xfrm>
          <a:prstGeom prst="rect">
            <a:avLst/>
          </a:prstGeom>
        </p:spPr>
      </p:pic>
      <p:sp>
        <p:nvSpPr>
          <p:cNvPr id="9" name="TextBox 8">
            <a:extLst>
              <a:ext uri="{FF2B5EF4-FFF2-40B4-BE49-F238E27FC236}">
                <a16:creationId xmlns:a16="http://schemas.microsoft.com/office/drawing/2014/main" id="{628CD8E3-A708-0AEF-6170-A438AD99A6E8}"/>
              </a:ext>
            </a:extLst>
          </p:cNvPr>
          <p:cNvSpPr txBox="1"/>
          <p:nvPr/>
        </p:nvSpPr>
        <p:spPr>
          <a:xfrm>
            <a:off x="1137424" y="1505415"/>
            <a:ext cx="1396473" cy="369332"/>
          </a:xfrm>
          <a:prstGeom prst="rect">
            <a:avLst/>
          </a:prstGeom>
          <a:noFill/>
        </p:spPr>
        <p:txBody>
          <a:bodyPr wrap="none" rtlCol="0">
            <a:spAutoFit/>
          </a:bodyPr>
          <a:lstStyle/>
          <a:p>
            <a:r>
              <a:rPr lang="en-US" dirty="0">
                <a:hlinkClick r:id="rId6"/>
              </a:rPr>
              <a:t>Farag +2022</a:t>
            </a:r>
            <a:endParaRPr lang="en-US" dirty="0"/>
          </a:p>
        </p:txBody>
      </p:sp>
    </p:spTree>
    <p:extLst>
      <p:ext uri="{BB962C8B-B14F-4D97-AF65-F5344CB8AC3E}">
        <p14:creationId xmlns:p14="http://schemas.microsoft.com/office/powerpoint/2010/main" val="480093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340414-CC4D-F524-3283-0361AEEBB602}"/>
            </a:ext>
          </a:extLst>
        </p:cNvPr>
        <p:cNvGrpSpPr/>
        <p:nvPr/>
      </p:nvGrpSpPr>
      <p:grpSpPr>
        <a:xfrm>
          <a:off x="0" y="0"/>
          <a:ext cx="0" cy="0"/>
          <a:chOff x="0" y="0"/>
          <a:chExt cx="0" cy="0"/>
        </a:xfrm>
      </p:grpSpPr>
      <p:sp>
        <p:nvSpPr>
          <p:cNvPr id="3" name="Footer Placeholder 1">
            <a:extLst>
              <a:ext uri="{FF2B5EF4-FFF2-40B4-BE49-F238E27FC236}">
                <a16:creationId xmlns:a16="http://schemas.microsoft.com/office/drawing/2014/main" id="{72C0FF8F-CF35-17B7-4AA3-F953D0D6CE4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pic>
        <p:nvPicPr>
          <p:cNvPr id="12" name="Picture 11">
            <a:extLst>
              <a:ext uri="{FF2B5EF4-FFF2-40B4-BE49-F238E27FC236}">
                <a16:creationId xmlns:a16="http://schemas.microsoft.com/office/drawing/2014/main" id="{990612AD-03F5-E4B4-CB0A-BE6C1B52F4A8}"/>
              </a:ext>
            </a:extLst>
          </p:cNvPr>
          <p:cNvPicPr>
            <a:picLocks noChangeAspect="1"/>
          </p:cNvPicPr>
          <p:nvPr/>
        </p:nvPicPr>
        <p:blipFill>
          <a:blip r:embed="rId3"/>
          <a:stretch>
            <a:fillRect/>
          </a:stretch>
        </p:blipFill>
        <p:spPr>
          <a:xfrm>
            <a:off x="617499" y="2081118"/>
            <a:ext cx="8941579" cy="4357783"/>
          </a:xfrm>
          <a:prstGeom prst="rect">
            <a:avLst/>
          </a:prstGeom>
        </p:spPr>
      </p:pic>
      <p:sp>
        <p:nvSpPr>
          <p:cNvPr id="15" name="Title 1">
            <a:extLst>
              <a:ext uri="{FF2B5EF4-FFF2-40B4-BE49-F238E27FC236}">
                <a16:creationId xmlns:a16="http://schemas.microsoft.com/office/drawing/2014/main" id="{07761741-7584-F085-1CD3-F30AB94620BC}"/>
              </a:ext>
            </a:extLst>
          </p:cNvPr>
          <p:cNvSpPr txBox="1">
            <a:spLocks/>
          </p:cNvSpPr>
          <p:nvPr/>
        </p:nvSpPr>
        <p:spPr>
          <a:xfrm>
            <a:off x="617499" y="419099"/>
            <a:ext cx="10673352" cy="1431919"/>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1pPr>
            <a:lvl2pPr marR="0" lvl="1"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2pPr>
            <a:lvl3pPr marR="0" lvl="2"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3pPr>
            <a:lvl4pPr marR="0" lvl="3"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4pPr>
            <a:lvl5pPr marR="0" lvl="4"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5pPr>
            <a:lvl6pPr marR="0" lvl="5"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6pPr>
            <a:lvl7pPr marR="0" lvl="6"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7pPr>
            <a:lvl8pPr marR="0" lvl="7"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8pPr>
            <a:lvl9pPr marR="0" lvl="8" algn="l" rtl="0">
              <a:lnSpc>
                <a:spcPct val="115000"/>
              </a:lnSpc>
              <a:spcBef>
                <a:spcPts val="0"/>
              </a:spcBef>
              <a:spcAft>
                <a:spcPts val="0"/>
              </a:spcAft>
              <a:buClr>
                <a:schemeClr val="dk1"/>
              </a:buClr>
              <a:buSzPts val="3000"/>
              <a:buFont typeface="Domine"/>
              <a:buNone/>
              <a:defRPr sz="3000" b="1" i="0" u="none" strike="noStrike" cap="none">
                <a:solidFill>
                  <a:schemeClr val="dk1"/>
                </a:solidFill>
                <a:latin typeface="Domine"/>
                <a:ea typeface="Domine"/>
                <a:cs typeface="Domine"/>
                <a:sym typeface="Domine"/>
              </a:defRPr>
            </a:lvl9pPr>
          </a:lstStyle>
          <a:p>
            <a:pPr defTabSz="914400"/>
            <a:r>
              <a:rPr lang="en-US" sz="3200" kern="0" dirty="0">
                <a:solidFill>
                  <a:schemeClr val="tx1"/>
                </a:solidFill>
                <a:latin typeface="Lucida Bright" panose="02040602050505020304" pitchFamily="18" charset="77"/>
              </a:rPr>
              <a:t>In tension with the observed rate of hydrogen-less super-luminous supernovae</a:t>
            </a:r>
            <a:endParaRPr lang="en-NL" sz="3200" kern="0" dirty="0">
              <a:solidFill>
                <a:schemeClr val="tx1"/>
              </a:solidFill>
              <a:latin typeface="Lucida Bright" panose="02040602050505020304" pitchFamily="18" charset="77"/>
            </a:endParaRPr>
          </a:p>
        </p:txBody>
      </p:sp>
      <p:sp>
        <p:nvSpPr>
          <p:cNvPr id="19" name="TextBox 18">
            <a:extLst>
              <a:ext uri="{FF2B5EF4-FFF2-40B4-BE49-F238E27FC236}">
                <a16:creationId xmlns:a16="http://schemas.microsoft.com/office/drawing/2014/main" id="{C3EA914A-276C-208D-68DA-1C98571CCD90}"/>
              </a:ext>
            </a:extLst>
          </p:cNvPr>
          <p:cNvSpPr txBox="1"/>
          <p:nvPr/>
        </p:nvSpPr>
        <p:spPr>
          <a:xfrm>
            <a:off x="8046266" y="1425218"/>
            <a:ext cx="3567770"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0" normalizeH="0" baseline="0" noProof="0" dirty="0">
                <a:ln>
                  <a:noFill/>
                </a:ln>
                <a:solidFill>
                  <a:srgbClr val="000000"/>
                </a:solidFill>
                <a:effectLst/>
                <a:uLnTx/>
                <a:uFillTx/>
                <a:latin typeface="Calibri"/>
                <a:ea typeface="+mn-ea"/>
                <a:cs typeface="+mn-cs"/>
              </a:rPr>
              <a:t>Hendriks, van Son et al. (2023)</a:t>
            </a:r>
            <a:endParaRPr kumimoji="0" lang="en-NL" sz="2000" i="0" u="none" strike="noStrike" kern="1200" cap="none" spc="0" normalizeH="0" baseline="0" noProof="0" dirty="0">
              <a:ln>
                <a:noFill/>
              </a:ln>
              <a:solidFill>
                <a:srgbClr val="000000"/>
              </a:solidFill>
              <a:effectLst/>
              <a:uLnTx/>
              <a:uFillTx/>
              <a:latin typeface="Calibri"/>
              <a:ea typeface="+mn-ea"/>
              <a:cs typeface="+mn-cs"/>
            </a:endParaRPr>
          </a:p>
        </p:txBody>
      </p:sp>
    </p:spTree>
    <p:extLst>
      <p:ext uri="{BB962C8B-B14F-4D97-AF65-F5344CB8AC3E}">
        <p14:creationId xmlns:p14="http://schemas.microsoft.com/office/powerpoint/2010/main" val="1816509027"/>
      </p:ext>
    </p:extLst>
  </p:cSld>
  <p:clrMapOvr>
    <a:masterClrMapping/>
  </p:clrMapOvr>
  <mc:AlternateContent xmlns:mc="http://schemas.openxmlformats.org/markup-compatibility/2006" xmlns:p14="http://schemas.microsoft.com/office/powerpoint/2010/main">
    <mc:Choice Requires="p14">
      <p:transition spd="slow" p14:dur="2000" advTm="97036"/>
    </mc:Choice>
    <mc:Fallback xmlns="">
      <p:transition spd="slow" advTm="9703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F6CDCE3-E437-8CBD-EDD3-1D22CE444537}"/>
              </a:ext>
            </a:extLst>
          </p:cNvPr>
          <p:cNvPicPr>
            <a:picLocks noChangeAspect="1"/>
          </p:cNvPicPr>
          <p:nvPr/>
        </p:nvPicPr>
        <p:blipFill>
          <a:blip r:embed="rId2"/>
          <a:stretch>
            <a:fillRect/>
          </a:stretch>
        </p:blipFill>
        <p:spPr>
          <a:xfrm>
            <a:off x="1229710" y="1225471"/>
            <a:ext cx="7772400" cy="3358926"/>
          </a:xfrm>
          <a:prstGeom prst="rect">
            <a:avLst/>
          </a:prstGeom>
        </p:spPr>
      </p:pic>
      <p:sp>
        <p:nvSpPr>
          <p:cNvPr id="4" name="TextBox 3">
            <a:extLst>
              <a:ext uri="{FF2B5EF4-FFF2-40B4-BE49-F238E27FC236}">
                <a16:creationId xmlns:a16="http://schemas.microsoft.com/office/drawing/2014/main" id="{1CBD32B1-DC4B-04A6-2E0F-F58DD43CC654}"/>
              </a:ext>
            </a:extLst>
          </p:cNvPr>
          <p:cNvSpPr txBox="1"/>
          <p:nvPr/>
        </p:nvSpPr>
        <p:spPr>
          <a:xfrm>
            <a:off x="4803228" y="4971393"/>
            <a:ext cx="3257687" cy="369332"/>
          </a:xfrm>
          <a:prstGeom prst="rect">
            <a:avLst/>
          </a:prstGeom>
          <a:noFill/>
        </p:spPr>
        <p:txBody>
          <a:bodyPr wrap="none" rtlCol="0">
            <a:spAutoFit/>
          </a:bodyPr>
          <a:lstStyle/>
          <a:p>
            <a:r>
              <a:rPr lang="en-US" dirty="0"/>
              <a:t>Hendriks + 2023 fiducial model</a:t>
            </a:r>
          </a:p>
        </p:txBody>
      </p:sp>
    </p:spTree>
    <p:extLst>
      <p:ext uri="{BB962C8B-B14F-4D97-AF65-F5344CB8AC3E}">
        <p14:creationId xmlns:p14="http://schemas.microsoft.com/office/powerpoint/2010/main" val="3826831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BCE78-D8F5-CE7A-2CD4-B5C1455126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35BBE8EF-BB47-FDC2-FB0C-F31C4A0A685D}"/>
              </a:ext>
            </a:extLst>
          </p:cNvPr>
          <p:cNvSpPr txBox="1"/>
          <p:nvPr/>
        </p:nvSpPr>
        <p:spPr>
          <a:xfrm>
            <a:off x="296134" y="1359773"/>
            <a:ext cx="5676555" cy="461665"/>
          </a:xfrm>
          <a:prstGeom prst="rect">
            <a:avLst/>
          </a:prstGeom>
          <a:noFill/>
        </p:spPr>
        <p:txBody>
          <a:bodyPr wrap="none" rtlCol="0">
            <a:spAutoFit/>
          </a:bodyPr>
          <a:lstStyle/>
          <a:p>
            <a:pPr algn="ctr"/>
            <a:r>
              <a:rPr lang="en-US" sz="2400" dirty="0" err="1"/>
              <a:t>Golomb</a:t>
            </a:r>
            <a:r>
              <a:rPr lang="en-US" sz="2400" dirty="0"/>
              <a:t> et al. 2023</a:t>
            </a:r>
            <a:r>
              <a:rPr lang="en-US" sz="2400" b="1" dirty="0"/>
              <a:t>, </a:t>
            </a:r>
            <a:r>
              <a:rPr lang="en-US" sz="2400" dirty="0"/>
              <a:t>using GWTC-3 data</a:t>
            </a:r>
          </a:p>
        </p:txBody>
      </p:sp>
      <p:sp>
        <p:nvSpPr>
          <p:cNvPr id="35" name="Title 1">
            <a:extLst>
              <a:ext uri="{FF2B5EF4-FFF2-40B4-BE49-F238E27FC236}">
                <a16:creationId xmlns:a16="http://schemas.microsoft.com/office/drawing/2014/main" id="{E6494411-8A19-7CE0-9BC5-E84F1A26A28F}"/>
              </a:ext>
            </a:extLst>
          </p:cNvPr>
          <p:cNvSpPr txBox="1">
            <a:spLocks/>
          </p:cNvSpPr>
          <p:nvPr/>
        </p:nvSpPr>
        <p:spPr>
          <a:xfrm>
            <a:off x="5695978" y="1975817"/>
            <a:ext cx="5613066" cy="1071087"/>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200" dirty="0">
                <a:latin typeface="+mj-lt"/>
              </a:rPr>
              <a:t>The </a:t>
            </a:r>
            <a:r>
              <a:rPr lang="en-US" sz="3200" baseline="30000" dirty="0">
                <a:latin typeface="+mj-lt"/>
              </a:rPr>
              <a:t>12</a:t>
            </a:r>
            <a:r>
              <a:rPr lang="en-US" sz="3200" dirty="0">
                <a:latin typeface="+mj-lt"/>
              </a:rPr>
              <a:t>C(</a:t>
            </a:r>
            <a:r>
              <a:rPr lang="en-US" sz="3200" dirty="0">
                <a:latin typeface="Latin Modern Math" panose="02000503000000000000" pitchFamily="2" charset="77"/>
                <a:ea typeface="Latin Modern Math" panose="02000503000000000000" pitchFamily="2" charset="77"/>
              </a:rPr>
              <a:t>𝜶,𝜸</a:t>
            </a:r>
            <a:r>
              <a:rPr lang="en-US" sz="3200" dirty="0">
                <a:latin typeface="+mj-lt"/>
              </a:rPr>
              <a:t>)</a:t>
            </a:r>
            <a:r>
              <a:rPr lang="en-US" sz="3200" baseline="30000" dirty="0">
                <a:latin typeface="+mj-lt"/>
              </a:rPr>
              <a:t>16</a:t>
            </a:r>
            <a:r>
              <a:rPr lang="en-US" sz="3200" dirty="0">
                <a:latin typeface="+mj-lt"/>
              </a:rPr>
              <a:t>O rate is far off from its experimental values!  </a:t>
            </a:r>
            <a:endParaRPr lang="en-NL" sz="3200" dirty="0">
              <a:latin typeface="+mj-lt"/>
            </a:endParaRPr>
          </a:p>
        </p:txBody>
      </p:sp>
      <p:grpSp>
        <p:nvGrpSpPr>
          <p:cNvPr id="41" name="Group 40">
            <a:extLst>
              <a:ext uri="{FF2B5EF4-FFF2-40B4-BE49-F238E27FC236}">
                <a16:creationId xmlns:a16="http://schemas.microsoft.com/office/drawing/2014/main" id="{BE5B06D4-A740-2405-270A-50E2160431C4}"/>
              </a:ext>
            </a:extLst>
          </p:cNvPr>
          <p:cNvGrpSpPr/>
          <p:nvPr/>
        </p:nvGrpSpPr>
        <p:grpSpPr>
          <a:xfrm>
            <a:off x="787559" y="1820463"/>
            <a:ext cx="4991602" cy="4157805"/>
            <a:chOff x="7069901" y="1203845"/>
            <a:chExt cx="4991602" cy="4157805"/>
          </a:xfrm>
        </p:grpSpPr>
        <p:pic>
          <p:nvPicPr>
            <p:cNvPr id="6" name="Picture 5">
              <a:extLst>
                <a:ext uri="{FF2B5EF4-FFF2-40B4-BE49-F238E27FC236}">
                  <a16:creationId xmlns:a16="http://schemas.microsoft.com/office/drawing/2014/main" id="{945BF0B4-5BC3-7F83-5E0A-3E212E20E2CA}"/>
                </a:ext>
              </a:extLst>
            </p:cNvPr>
            <p:cNvPicPr>
              <a:picLocks noChangeAspect="1"/>
            </p:cNvPicPr>
            <p:nvPr/>
          </p:nvPicPr>
          <p:blipFill>
            <a:blip r:embed="rId3"/>
            <a:stretch>
              <a:fillRect/>
            </a:stretch>
          </p:blipFill>
          <p:spPr>
            <a:xfrm>
              <a:off x="7069901" y="1203845"/>
              <a:ext cx="4892477" cy="4007532"/>
            </a:xfrm>
            <a:prstGeom prst="rect">
              <a:avLst/>
            </a:prstGeom>
          </p:spPr>
        </p:pic>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AAF17F36-DCC3-F49B-60A3-C07F0562EB4A}"/>
                    </a:ext>
                  </a:extLst>
                </p:cNvPr>
                <p:cNvSpPr txBox="1"/>
                <p:nvPr/>
              </p:nvSpPr>
              <p:spPr>
                <a:xfrm>
                  <a:off x="9336827" y="2208324"/>
                  <a:ext cx="2332844" cy="646331"/>
                </a:xfrm>
                <a:prstGeom prst="rect">
                  <a:avLst/>
                </a:prstGeom>
                <a:noFill/>
              </p:spPr>
              <p:txBody>
                <a:bodyPr wrap="square">
                  <a:spAutoFit/>
                </a:bodyPr>
                <a:lstStyle/>
                <a:p>
                  <a:r>
                    <a:rPr lang="en-US" sz="1800" b="1" dirty="0">
                      <a:solidFill>
                        <a:srgbClr val="DA70D7"/>
                      </a:solidFill>
                      <a:latin typeface="+mj-lt"/>
                    </a:rPr>
                    <a:t>Inferred carbon-alpha rate from </a:t>
                  </a:r>
                  <a:r>
                    <a:rPr lang="en-US" sz="1800" b="1" dirty="0">
                      <a:solidFill>
                        <a:srgbClr val="DA70D7"/>
                      </a:solidFill>
                      <a:latin typeface="Latin Modern Math" panose="02000503000000000000" pitchFamily="2" charset="77"/>
                      <a:ea typeface="Latin Modern Math" panose="02000503000000000000" pitchFamily="2" charset="77"/>
                    </a:rPr>
                    <a:t>35</a:t>
                  </a:r>
                  <a:r>
                    <a:rPr lang="en-US" sz="1800" dirty="0">
                      <a:solidFill>
                        <a:srgbClr val="DA70D7"/>
                      </a:solidFill>
                      <a:latin typeface="Latin Modern Math" panose="02000503000000000000" pitchFamily="2" charset="77"/>
                      <a:ea typeface="Latin Modern Math" panose="02000503000000000000" pitchFamily="2" charset="77"/>
                    </a:rPr>
                    <a:t>M</a:t>
                  </a:r>
                  <a14:m>
                    <m:oMath xmlns:m="http://schemas.openxmlformats.org/officeDocument/2006/math">
                      <m:r>
                        <a:rPr kumimoji="0" lang="en-US" sz="1800" b="0" i="1" u="none" strike="noStrike" kern="1200" cap="none" spc="0" normalizeH="0" baseline="-25000" noProof="0">
                          <a:ln>
                            <a:noFill/>
                          </a:ln>
                          <a:solidFill>
                            <a:srgbClr val="DA70D7"/>
                          </a:solidFill>
                          <a:effectLst/>
                          <a:uLnTx/>
                          <a:uFillTx/>
                          <a:latin typeface="Latin Modern Math" panose="02000503000000000000" pitchFamily="2" charset="77"/>
                          <a:ea typeface="Latin Modern Math" panose="02000503000000000000" pitchFamily="2" charset="77"/>
                        </a:rPr>
                        <m:t>⊙</m:t>
                      </m:r>
                    </m:oMath>
                  </a14:m>
                  <a:r>
                    <a:rPr lang="en-US" b="1" dirty="0">
                      <a:solidFill>
                        <a:srgbClr val="DA70D7"/>
                      </a:solidFill>
                    </a:rPr>
                    <a:t> peak</a:t>
                  </a:r>
                </a:p>
              </p:txBody>
            </p:sp>
          </mc:Choice>
          <mc:Fallback xmlns="">
            <p:sp>
              <p:nvSpPr>
                <p:cNvPr id="37" name="TextBox 36">
                  <a:extLst>
                    <a:ext uri="{FF2B5EF4-FFF2-40B4-BE49-F238E27FC236}">
                      <a16:creationId xmlns:a16="http://schemas.microsoft.com/office/drawing/2014/main" id="{C296B5C2-5885-79F3-5B10-0B427C09EE21}"/>
                    </a:ext>
                  </a:extLst>
                </p:cNvPr>
                <p:cNvSpPr txBox="1">
                  <a:spLocks noRot="1" noChangeAspect="1" noMove="1" noResize="1" noEditPoints="1" noAdjustHandles="1" noChangeArrowheads="1" noChangeShapeType="1" noTextEdit="1"/>
                </p:cNvSpPr>
                <p:nvPr/>
              </p:nvSpPr>
              <p:spPr>
                <a:xfrm>
                  <a:off x="9336827" y="2208324"/>
                  <a:ext cx="2332844" cy="646331"/>
                </a:xfrm>
                <a:prstGeom prst="rect">
                  <a:avLst/>
                </a:prstGeom>
                <a:blipFill>
                  <a:blip r:embed="rId4"/>
                  <a:stretch>
                    <a:fillRect l="-2162" t="-3846" r="-541" b="-15385"/>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87E1267A-BAC9-495D-5D19-EAA05EABBFE1}"/>
                </a:ext>
              </a:extLst>
            </p:cNvPr>
            <p:cNvSpPr txBox="1"/>
            <p:nvPr/>
          </p:nvSpPr>
          <p:spPr>
            <a:xfrm>
              <a:off x="7606574" y="4899985"/>
              <a:ext cx="4454929" cy="461665"/>
            </a:xfrm>
            <a:prstGeom prst="rect">
              <a:avLst/>
            </a:prstGeom>
            <a:solidFill>
              <a:srgbClr val="FFFFFF"/>
            </a:solidFill>
          </p:spPr>
          <p:txBody>
            <a:bodyPr wrap="square">
              <a:spAutoFit/>
            </a:bodyPr>
            <a:lstStyle/>
            <a:p>
              <a:r>
                <a:rPr lang="en-US" sz="2400" dirty="0">
                  <a:latin typeface="+mj-lt"/>
                </a:rPr>
                <a:t>S-factor for </a:t>
              </a:r>
              <a:r>
                <a:rPr lang="en-US" sz="2400" baseline="30000" dirty="0">
                  <a:latin typeface="+mj-lt"/>
                </a:rPr>
                <a:t>12</a:t>
              </a:r>
              <a:r>
                <a:rPr lang="en-US" sz="2400" dirty="0">
                  <a:latin typeface="+mj-lt"/>
                </a:rPr>
                <a:t>C(</a:t>
              </a:r>
              <a:r>
                <a:rPr lang="en-US" sz="2400" dirty="0">
                  <a:latin typeface="Latin Modern Math" panose="02000503000000000000" pitchFamily="2" charset="77"/>
                  <a:ea typeface="Latin Modern Math" panose="02000503000000000000" pitchFamily="2" charset="77"/>
                </a:rPr>
                <a:t>𝜶,𝜸</a:t>
              </a:r>
              <a:r>
                <a:rPr lang="en-US" sz="2400" dirty="0">
                  <a:latin typeface="+mj-lt"/>
                </a:rPr>
                <a:t>)</a:t>
              </a:r>
              <a:r>
                <a:rPr lang="en-US" sz="2400" baseline="30000" dirty="0">
                  <a:latin typeface="+mj-lt"/>
                </a:rPr>
                <a:t>16</a:t>
              </a:r>
              <a:r>
                <a:rPr lang="en-US" sz="2400" dirty="0">
                  <a:latin typeface="+mj-lt"/>
                </a:rPr>
                <a:t>O  rate</a:t>
              </a:r>
              <a:endParaRPr lang="en-US" sz="2400" dirty="0"/>
            </a:p>
          </p:txBody>
        </p:sp>
        <p:sp>
          <p:nvSpPr>
            <p:cNvPr id="40" name="TextBox 39">
              <a:extLst>
                <a:ext uri="{FF2B5EF4-FFF2-40B4-BE49-F238E27FC236}">
                  <a16:creationId xmlns:a16="http://schemas.microsoft.com/office/drawing/2014/main" id="{5863CE9D-E543-F0A0-5C0A-A0F3206EC139}"/>
                </a:ext>
              </a:extLst>
            </p:cNvPr>
            <p:cNvSpPr txBox="1"/>
            <p:nvPr/>
          </p:nvSpPr>
          <p:spPr>
            <a:xfrm>
              <a:off x="7583991" y="1321064"/>
              <a:ext cx="1916953" cy="646331"/>
            </a:xfrm>
            <a:prstGeom prst="rect">
              <a:avLst/>
            </a:prstGeom>
            <a:noFill/>
          </p:spPr>
          <p:txBody>
            <a:bodyPr wrap="square">
              <a:spAutoFit/>
            </a:bodyPr>
            <a:lstStyle/>
            <a:p>
              <a:r>
                <a:rPr lang="en-US" sz="1800" dirty="0">
                  <a:ln w="3175">
                    <a:solidFill>
                      <a:srgbClr val="E2C07D"/>
                    </a:solidFill>
                  </a:ln>
                  <a:solidFill>
                    <a:srgbClr val="FFDFA3"/>
                  </a:solidFill>
                  <a:latin typeface="+mj-lt"/>
                </a:rPr>
                <a:t>Experimental rate from DeBoer 2017</a:t>
              </a:r>
              <a:endParaRPr lang="en-US" dirty="0">
                <a:ln w="3175">
                  <a:solidFill>
                    <a:srgbClr val="E2C07D"/>
                  </a:solidFill>
                </a:ln>
                <a:solidFill>
                  <a:srgbClr val="FFDFA3"/>
                </a:solidFill>
              </a:endParaRPr>
            </a:p>
          </p:txBody>
        </p:sp>
      </p:grpSp>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FB9362CB-8DF1-A4B4-B48F-4FA32FB6A780}"/>
                  </a:ext>
                </a:extLst>
              </p:cNvPr>
              <p:cNvSpPr txBox="1">
                <a:spLocks/>
              </p:cNvSpPr>
              <p:nvPr/>
            </p:nvSpPr>
            <p:spPr>
              <a:xfrm>
                <a:off x="560951" y="404785"/>
                <a:ext cx="10823476" cy="723663"/>
              </a:xfrm>
              <a:prstGeom prst="rect">
                <a:avLst/>
              </a:prstGeom>
            </p:spPr>
            <p:txBody>
              <a:bodyPr vert="horz" lIns="91440" tIns="45720" rIns="91440" bIns="45720" rtlCol="0" anchor="t">
                <a:noAutofit/>
              </a:bodyPr>
              <a:lstStyle>
                <a:lvl1pPr algn="ctr" defTabSz="1219170" rtl="0" eaLnBrk="1" latinLnBrk="0" hangingPunct="1">
                  <a:spcBef>
                    <a:spcPct val="0"/>
                  </a:spcBef>
                  <a:buNone/>
                  <a:defRPr sz="5600" kern="1200">
                    <a:solidFill>
                      <a:schemeClr val="tx1"/>
                    </a:solidFill>
                    <a:latin typeface="+mn-lt"/>
                    <a:ea typeface="+mj-ea"/>
                    <a:cs typeface="+mj-cs"/>
                  </a:defRPr>
                </a:lvl1pPr>
              </a:lstStyle>
              <a:p>
                <a:r>
                  <a:rPr lang="en-US" sz="3600" dirty="0">
                    <a:latin typeface="Lucida Bright" panose="02040602050505020304" pitchFamily="18" charset="77"/>
                  </a:rPr>
                  <a:t>Pulling the PPISN edge down to 35</a:t>
                </a:r>
                <a:r>
                  <a:rPr kumimoji="0" lang="en-GB" sz="3600" b="1" u="none" strike="noStrike" kern="1200" cap="none" spc="0" normalizeH="0" baseline="0" noProof="0" dirty="0">
                    <a:ln>
                      <a:noFill/>
                    </a:ln>
                    <a:solidFill>
                      <a:srgbClr val="000000"/>
                    </a:solidFill>
                    <a:effectLst/>
                    <a:uLnTx/>
                    <a:uFillTx/>
                    <a:latin typeface="Lucida Bright" panose="02040602050505020304" pitchFamily="18" charset="77"/>
                    <a:ea typeface="Latin Modern Math" panose="02000503000000000000" pitchFamily="2" charset="77"/>
                    <a:cs typeface="Arial" panose="020B0604020202020204" pitchFamily="34" charset="0"/>
                  </a:rPr>
                  <a:t>M</a:t>
                </a:r>
                <a14:m>
                  <m:oMath xmlns:m="http://schemas.openxmlformats.org/officeDocument/2006/math">
                    <m:r>
                      <a:rPr kumimoji="0" lang="en-GB" sz="3600" b="1" i="0" u="none" strike="noStrike" kern="1200" cap="none" spc="0" normalizeH="0" baseline="-25000" noProof="0" smtClean="0">
                        <a:ln>
                          <a:noFill/>
                        </a:ln>
                        <a:solidFill>
                          <a:srgbClr val="000000"/>
                        </a:solidFill>
                        <a:effectLst/>
                        <a:uLnTx/>
                        <a:uFillTx/>
                        <a:latin typeface="Latin Modern Math" panose="02000503000000000000" pitchFamily="2" charset="77"/>
                        <a:ea typeface="Latin Modern Math" panose="02000503000000000000" pitchFamily="2" charset="77"/>
                      </a:rPr>
                      <m:t>⊙</m:t>
                    </m:r>
                  </m:oMath>
                </a14:m>
                <a:endParaRPr lang="en-NL" sz="3600" dirty="0">
                  <a:latin typeface="Lucida Bright" panose="02040602050505020304" pitchFamily="18" charset="77"/>
                </a:endParaRPr>
              </a:p>
            </p:txBody>
          </p:sp>
        </mc:Choice>
        <mc:Fallback xmlns="">
          <p:sp>
            <p:nvSpPr>
              <p:cNvPr id="2" name="Title 1">
                <a:extLst>
                  <a:ext uri="{FF2B5EF4-FFF2-40B4-BE49-F238E27FC236}">
                    <a16:creationId xmlns:a16="http://schemas.microsoft.com/office/drawing/2014/main" id="{FB9362CB-8DF1-A4B4-B48F-4FA32FB6A780}"/>
                  </a:ext>
                </a:extLst>
              </p:cNvPr>
              <p:cNvSpPr txBox="1">
                <a:spLocks noRot="1" noChangeAspect="1" noMove="1" noResize="1" noEditPoints="1" noAdjustHandles="1" noChangeArrowheads="1" noChangeShapeType="1" noTextEdit="1"/>
              </p:cNvSpPr>
              <p:nvPr/>
            </p:nvSpPr>
            <p:spPr>
              <a:xfrm>
                <a:off x="560951" y="404785"/>
                <a:ext cx="10823476" cy="723663"/>
              </a:xfrm>
              <a:prstGeom prst="rect">
                <a:avLst/>
              </a:prstGeom>
              <a:blipFill>
                <a:blip r:embed="rId5"/>
                <a:stretch>
                  <a:fillRect t="-12069" b="-20690"/>
                </a:stretch>
              </a:blipFill>
            </p:spPr>
            <p:txBody>
              <a:bodyPr/>
              <a:lstStyle/>
              <a:p>
                <a:r>
                  <a:rPr lang="en-US">
                    <a:noFill/>
                  </a:rPr>
                  <a:t> </a:t>
                </a:r>
              </a:p>
            </p:txBody>
          </p:sp>
        </mc:Fallback>
      </mc:AlternateContent>
      <p:sp>
        <p:nvSpPr>
          <p:cNvPr id="8" name="Freeform 7">
            <a:extLst>
              <a:ext uri="{FF2B5EF4-FFF2-40B4-BE49-F238E27FC236}">
                <a16:creationId xmlns:a16="http://schemas.microsoft.com/office/drawing/2014/main" id="{A2B89B2C-62CA-901F-1094-4E820F08E37C}"/>
              </a:ext>
            </a:extLst>
          </p:cNvPr>
          <p:cNvSpPr/>
          <p:nvPr/>
        </p:nvSpPr>
        <p:spPr>
          <a:xfrm>
            <a:off x="4404049" y="2556588"/>
            <a:ext cx="1474237" cy="1362269"/>
          </a:xfrm>
          <a:custGeom>
            <a:avLst/>
            <a:gdLst>
              <a:gd name="connsiteX0" fmla="*/ 0 w 1474237"/>
              <a:gd name="connsiteY0" fmla="*/ 1362269 h 1362269"/>
              <a:gd name="connsiteX1" fmla="*/ 989045 w 1474237"/>
              <a:gd name="connsiteY1" fmla="*/ 1101012 h 1362269"/>
              <a:gd name="connsiteX2" fmla="*/ 1063690 w 1474237"/>
              <a:gd name="connsiteY2" fmla="*/ 186612 h 1362269"/>
              <a:gd name="connsiteX3" fmla="*/ 1474237 w 1474237"/>
              <a:gd name="connsiteY3" fmla="*/ 0 h 1362269"/>
            </a:gdLst>
            <a:ahLst/>
            <a:cxnLst>
              <a:cxn ang="0">
                <a:pos x="connsiteX0" y="connsiteY0"/>
              </a:cxn>
              <a:cxn ang="0">
                <a:pos x="connsiteX1" y="connsiteY1"/>
              </a:cxn>
              <a:cxn ang="0">
                <a:pos x="connsiteX2" y="connsiteY2"/>
              </a:cxn>
              <a:cxn ang="0">
                <a:pos x="connsiteX3" y="connsiteY3"/>
              </a:cxn>
            </a:cxnLst>
            <a:rect l="l" t="t" r="r" b="b"/>
            <a:pathLst>
              <a:path w="1474237" h="1362269">
                <a:moveTo>
                  <a:pt x="0" y="1362269"/>
                </a:moveTo>
                <a:cubicBezTo>
                  <a:pt x="405881" y="1329612"/>
                  <a:pt x="811763" y="1296955"/>
                  <a:pt x="989045" y="1101012"/>
                </a:cubicBezTo>
                <a:cubicBezTo>
                  <a:pt x="1166327" y="905069"/>
                  <a:pt x="982825" y="370114"/>
                  <a:pt x="1063690" y="186612"/>
                </a:cubicBezTo>
                <a:cubicBezTo>
                  <a:pt x="1144555" y="3110"/>
                  <a:pt x="1309396" y="1555"/>
                  <a:pt x="1474237" y="0"/>
                </a:cubicBezTo>
              </a:path>
            </a:pathLst>
          </a:custGeom>
          <a:noFill/>
          <a:ln w="63500">
            <a:solidFill>
              <a:srgbClr val="DA70D7"/>
            </a:solidFill>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1">
            <a:extLst>
              <a:ext uri="{FF2B5EF4-FFF2-40B4-BE49-F238E27FC236}">
                <a16:creationId xmlns:a16="http://schemas.microsoft.com/office/drawing/2014/main" id="{BBCE1F02-EFB1-4994-E73B-129714E5378B}"/>
              </a:ext>
            </a:extLst>
          </p:cNvPr>
          <p:cNvSpPr txBox="1">
            <a:spLocks/>
          </p:cNvSpPr>
          <p:nvPr/>
        </p:nvSpPr>
        <p:spPr>
          <a:xfrm>
            <a:off x="8046266" y="6521327"/>
            <a:ext cx="4114800" cy="365125"/>
          </a:xfrm>
          <a:prstGeom prst="rect">
            <a:avLst/>
          </a:prstGeom>
        </p:spPr>
        <p:txBody>
          <a:bodyPr vert="horz" lIns="91440" tIns="45720" rIns="91440" bIns="45720" rtlCol="0" anchor="ctr"/>
          <a:lstStyle>
            <a:defPPr>
              <a:defRPr lang="en-NL"/>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0" dirty="0"/>
              <a:t>Lieke van Son</a:t>
            </a:r>
          </a:p>
        </p:txBody>
      </p:sp>
    </p:spTree>
    <p:extLst>
      <p:ext uri="{BB962C8B-B14F-4D97-AF65-F5344CB8AC3E}">
        <p14:creationId xmlns:p14="http://schemas.microsoft.com/office/powerpoint/2010/main" val="271206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992EE-CC52-9D0C-A4BD-15662A967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AC6B84-60B0-3E12-E653-89182BF5C776}"/>
              </a:ext>
            </a:extLst>
          </p:cNvPr>
          <p:cNvSpPr>
            <a:spLocks noGrp="1"/>
          </p:cNvSpPr>
          <p:nvPr>
            <p:ph type="title"/>
          </p:nvPr>
        </p:nvSpPr>
        <p:spPr/>
        <p:txBody>
          <a:bodyPr/>
          <a:lstStyle/>
          <a:p>
            <a:r>
              <a:rPr lang="en-US" dirty="0"/>
              <a:t>PISN scenario 2: shoulder of the PISN </a:t>
            </a:r>
          </a:p>
        </p:txBody>
      </p:sp>
      <p:sp>
        <p:nvSpPr>
          <p:cNvPr id="3" name="Content Placeholder 2">
            <a:extLst>
              <a:ext uri="{FF2B5EF4-FFF2-40B4-BE49-F238E27FC236}">
                <a16:creationId xmlns:a16="http://schemas.microsoft.com/office/drawing/2014/main" id="{FE593C55-0A48-C768-0F17-9B6D93D0639C}"/>
              </a:ext>
            </a:extLst>
          </p:cNvPr>
          <p:cNvSpPr>
            <a:spLocks noGrp="1"/>
          </p:cNvSpPr>
          <p:nvPr>
            <p:ph idx="1"/>
          </p:nvPr>
        </p:nvSpPr>
        <p:spPr>
          <a:xfrm>
            <a:off x="606845" y="1539186"/>
            <a:ext cx="3370243" cy="4351338"/>
          </a:xfrm>
        </p:spPr>
        <p:txBody>
          <a:bodyPr>
            <a:noAutofit/>
          </a:bodyPr>
          <a:lstStyle/>
          <a:p>
            <a:pPr marL="0" indent="0">
              <a:buNone/>
            </a:pPr>
            <a:r>
              <a:rPr lang="en-US" sz="1300" dirty="0">
                <a:latin typeface="Arial" panose="020B0604020202020204" pitchFamily="34" charset="0"/>
                <a:cs typeface="Arial" panose="020B0604020202020204" pitchFamily="34" charset="0"/>
              </a:rPr>
              <a:t>Scenario: </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Pre shoulder stars are hot enough to have a carbon burning shell. carbon burning releases alpha particles (He) that can partake in a bunch of alpha ladder reactions. These reactions add net energy into the stellar layers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accelerates the stellar material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makes the star easier to unbind, </a:t>
            </a:r>
            <a:r>
              <a:rPr lang="en-US" sz="1300" kern="100" dirty="0">
                <a:effectLst/>
                <a:latin typeface="Arial" panose="020B0604020202020204" pitchFamily="34" charset="0"/>
                <a:ea typeface="Aptos" panose="020B0004020202020204" pitchFamily="34" charset="0"/>
                <a:cs typeface="Arial" panose="020B0604020202020204" pitchFamily="34" charset="0"/>
                <a:sym typeface="Wingdings" pitchFamily="2" charset="2"/>
              </a:rPr>
              <a:t> </a:t>
            </a:r>
            <a:r>
              <a:rPr lang="en-US" sz="1300" kern="100" dirty="0">
                <a:effectLst/>
                <a:latin typeface="Arial" panose="020B0604020202020204" pitchFamily="34" charset="0"/>
                <a:ea typeface="Aptos" panose="020B0004020202020204" pitchFamily="34" charset="0"/>
                <a:cs typeface="Arial" panose="020B0604020202020204" pitchFamily="34" charset="0"/>
              </a:rPr>
              <a:t> mass ejection.</a:t>
            </a:r>
          </a:p>
          <a:p>
            <a:pPr marL="0" indent="0">
              <a:buNone/>
            </a:pPr>
            <a:r>
              <a:rPr lang="en-US" sz="1300" kern="100" dirty="0">
                <a:effectLst/>
                <a:latin typeface="Arial" panose="020B0604020202020204" pitchFamily="34" charset="0"/>
                <a:ea typeface="Aptos" panose="020B0004020202020204" pitchFamily="34" charset="0"/>
                <a:cs typeface="Arial" panose="020B0604020202020204" pitchFamily="34" charset="0"/>
              </a:rPr>
              <a:t>B</a:t>
            </a:r>
            <a:r>
              <a:rPr lang="en-US" sz="1300" dirty="0">
                <a:effectLst/>
                <a:latin typeface="Arial" panose="020B0604020202020204" pitchFamily="34" charset="0"/>
                <a:ea typeface="Aptos" panose="020B0004020202020204" pitchFamily="34" charset="0"/>
                <a:cs typeface="Arial" panose="020B0604020202020204" pitchFamily="34" charset="0"/>
              </a:rPr>
              <a:t>ottom line: lower mass stars experience an additional phase of mass loss caused by the alpha ladder reactions in the carbon burning shell. </a:t>
            </a:r>
            <a:br>
              <a:rPr lang="en-US" sz="1300" dirty="0">
                <a:effectLst/>
                <a:latin typeface="Arial" panose="020B0604020202020204" pitchFamily="34" charset="0"/>
                <a:ea typeface="Aptos" panose="020B0004020202020204" pitchFamily="34" charset="0"/>
                <a:cs typeface="Arial" panose="020B0604020202020204" pitchFamily="34" charset="0"/>
              </a:rPr>
            </a:br>
            <a:r>
              <a:rPr lang="en-US" sz="1300" dirty="0">
                <a:effectLst/>
                <a:latin typeface="Arial" panose="020B0604020202020204" pitchFamily="34" charset="0"/>
                <a:ea typeface="Aptos" panose="020B0004020202020204" pitchFamily="34" charset="0"/>
                <a:cs typeface="Arial" panose="020B0604020202020204" pitchFamily="34" charset="0"/>
              </a:rPr>
              <a:t>This lowers their remnant mass, brings them to the same final mass as higher mass stars that experience more violent PISN pulses, and thus end up with lower masses, but don’t experience that second phase of mass loss because the pulses were strong enough to cool the layers that would have otherwise undergone the shell burning. </a:t>
            </a:r>
            <a:endParaRPr lang="en-US" sz="1300" dirty="0">
              <a:latin typeface="Arial" panose="020B0604020202020204" pitchFamily="34" charset="0"/>
              <a:cs typeface="Arial" panose="020B0604020202020204" pitchFamily="34" charset="0"/>
            </a:endParaRPr>
          </a:p>
        </p:txBody>
      </p:sp>
      <p:pic>
        <p:nvPicPr>
          <p:cNvPr id="5" name="Picture 4" descr="A graph of a mass function&#10;&#10;AI-generated content may be incorrect.">
            <a:extLst>
              <a:ext uri="{FF2B5EF4-FFF2-40B4-BE49-F238E27FC236}">
                <a16:creationId xmlns:a16="http://schemas.microsoft.com/office/drawing/2014/main" id="{655C5CDD-F255-075B-35CF-9BE19FDD914A}"/>
              </a:ext>
            </a:extLst>
          </p:cNvPr>
          <p:cNvPicPr>
            <a:picLocks noChangeAspect="1"/>
          </p:cNvPicPr>
          <p:nvPr/>
        </p:nvPicPr>
        <p:blipFill>
          <a:blip r:embed="rId3"/>
          <a:stretch>
            <a:fillRect/>
          </a:stretch>
        </p:blipFill>
        <p:spPr>
          <a:xfrm>
            <a:off x="4109290" y="2494534"/>
            <a:ext cx="7772400" cy="3682429"/>
          </a:xfrm>
          <a:prstGeom prst="rect">
            <a:avLst/>
          </a:prstGeom>
        </p:spPr>
      </p:pic>
      <p:sp>
        <p:nvSpPr>
          <p:cNvPr id="6" name="TextBox 5">
            <a:extLst>
              <a:ext uri="{FF2B5EF4-FFF2-40B4-BE49-F238E27FC236}">
                <a16:creationId xmlns:a16="http://schemas.microsoft.com/office/drawing/2014/main" id="{5B47DE8A-699A-ABFF-F001-80513D174A5B}"/>
              </a:ext>
            </a:extLst>
          </p:cNvPr>
          <p:cNvSpPr txBox="1"/>
          <p:nvPr/>
        </p:nvSpPr>
        <p:spPr>
          <a:xfrm>
            <a:off x="7083845" y="5199961"/>
            <a:ext cx="2431307" cy="369332"/>
          </a:xfrm>
          <a:prstGeom prst="rect">
            <a:avLst/>
          </a:prstGeom>
          <a:noFill/>
        </p:spPr>
        <p:txBody>
          <a:bodyPr wrap="none" rtlCol="0">
            <a:spAutoFit/>
          </a:bodyPr>
          <a:lstStyle/>
          <a:p>
            <a:r>
              <a:rPr lang="en-US" dirty="0">
                <a:hlinkClick r:id="rId4"/>
              </a:rPr>
              <a:t>Croon &amp; </a:t>
            </a:r>
            <a:r>
              <a:rPr lang="en-US" dirty="0" err="1">
                <a:hlinkClick r:id="rId4"/>
              </a:rPr>
              <a:t>Sakstein</a:t>
            </a:r>
            <a:r>
              <a:rPr lang="en-US" dirty="0">
                <a:hlinkClick r:id="rId4"/>
              </a:rPr>
              <a:t> 2023</a:t>
            </a:r>
            <a:endParaRPr lang="en-US" dirty="0"/>
          </a:p>
        </p:txBody>
      </p:sp>
      <p:sp>
        <p:nvSpPr>
          <p:cNvPr id="7" name="TextBox 6">
            <a:extLst>
              <a:ext uri="{FF2B5EF4-FFF2-40B4-BE49-F238E27FC236}">
                <a16:creationId xmlns:a16="http://schemas.microsoft.com/office/drawing/2014/main" id="{837F9CA0-90D3-C4E3-F856-0AD7E33B2CE3}"/>
              </a:ext>
            </a:extLst>
          </p:cNvPr>
          <p:cNvSpPr txBox="1"/>
          <p:nvPr/>
        </p:nvSpPr>
        <p:spPr>
          <a:xfrm>
            <a:off x="4521201" y="1690688"/>
            <a:ext cx="6832600" cy="738664"/>
          </a:xfrm>
          <a:prstGeom prst="rect">
            <a:avLst/>
          </a:prstGeom>
          <a:noFill/>
        </p:spPr>
        <p:txBody>
          <a:bodyPr wrap="square" rtlCol="0">
            <a:spAutoFit/>
          </a:bodyPr>
          <a:lstStyle/>
          <a:p>
            <a:r>
              <a:rPr lang="en-US" sz="1400" dirty="0"/>
              <a:t>Problem with this channel: you still need +3sigma in the rate, and then shouldn’t the main pile up be much louder and thus swamp the shoulder?</a:t>
            </a:r>
            <a:br>
              <a:rPr lang="en-US" sz="1400" dirty="0"/>
            </a:br>
            <a:endParaRPr lang="en-US" sz="1400" dirty="0"/>
          </a:p>
        </p:txBody>
      </p:sp>
    </p:spTree>
    <p:extLst>
      <p:ext uri="{BB962C8B-B14F-4D97-AF65-F5344CB8AC3E}">
        <p14:creationId xmlns:p14="http://schemas.microsoft.com/office/powerpoint/2010/main" val="353593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0A099-32EA-8A11-D97D-7D883FD37B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6B6D76-FAA1-FD56-13CE-7D93FE75BE71}"/>
              </a:ext>
            </a:extLst>
          </p:cNvPr>
          <p:cNvSpPr>
            <a:spLocks noGrp="1"/>
          </p:cNvSpPr>
          <p:nvPr>
            <p:ph type="title"/>
          </p:nvPr>
        </p:nvSpPr>
        <p:spPr/>
        <p:txBody>
          <a:bodyPr/>
          <a:lstStyle/>
          <a:p>
            <a:r>
              <a:rPr lang="en-US" dirty="0"/>
              <a:t>PISN scenario 3: transition </a:t>
            </a:r>
            <a:r>
              <a:rPr lang="en-US" dirty="0" err="1"/>
              <a:t>CCSNe</a:t>
            </a:r>
            <a:r>
              <a:rPr lang="en-US" dirty="0"/>
              <a:t>-PPISN</a:t>
            </a:r>
          </a:p>
        </p:txBody>
      </p:sp>
      <p:pic>
        <p:nvPicPr>
          <p:cNvPr id="5" name="Picture 4" descr="A graph of a graph&#10;&#10;AI-generated content may be incorrect.">
            <a:extLst>
              <a:ext uri="{FF2B5EF4-FFF2-40B4-BE49-F238E27FC236}">
                <a16:creationId xmlns:a16="http://schemas.microsoft.com/office/drawing/2014/main" id="{95118534-7FCA-8277-2CF9-4780C75B0049}"/>
              </a:ext>
            </a:extLst>
          </p:cNvPr>
          <p:cNvPicPr>
            <a:picLocks noChangeAspect="1"/>
          </p:cNvPicPr>
          <p:nvPr/>
        </p:nvPicPr>
        <p:blipFill>
          <a:blip r:embed="rId2"/>
          <a:stretch>
            <a:fillRect/>
          </a:stretch>
        </p:blipFill>
        <p:spPr>
          <a:xfrm>
            <a:off x="659568" y="1690688"/>
            <a:ext cx="5255902" cy="4642812"/>
          </a:xfrm>
          <a:prstGeom prst="rect">
            <a:avLst/>
          </a:prstGeom>
        </p:spPr>
      </p:pic>
      <p:sp>
        <p:nvSpPr>
          <p:cNvPr id="6" name="TextBox 5">
            <a:extLst>
              <a:ext uri="{FF2B5EF4-FFF2-40B4-BE49-F238E27FC236}">
                <a16:creationId xmlns:a16="http://schemas.microsoft.com/office/drawing/2014/main" id="{77BFE52A-62DD-B9BD-7E35-B79CCFD62D8A}"/>
              </a:ext>
            </a:extLst>
          </p:cNvPr>
          <p:cNvSpPr txBox="1"/>
          <p:nvPr/>
        </p:nvSpPr>
        <p:spPr>
          <a:xfrm>
            <a:off x="2438889" y="1506022"/>
            <a:ext cx="1697260" cy="369332"/>
          </a:xfrm>
          <a:prstGeom prst="rect">
            <a:avLst/>
          </a:prstGeom>
          <a:noFill/>
        </p:spPr>
        <p:txBody>
          <a:bodyPr wrap="none" rtlCol="0">
            <a:spAutoFit/>
          </a:bodyPr>
          <a:lstStyle/>
          <a:p>
            <a:r>
              <a:rPr lang="en-US" dirty="0"/>
              <a:t>Van Son + 2022</a:t>
            </a:r>
          </a:p>
        </p:txBody>
      </p:sp>
      <p:sp>
        <p:nvSpPr>
          <p:cNvPr id="7" name="TextBox 6">
            <a:extLst>
              <a:ext uri="{FF2B5EF4-FFF2-40B4-BE49-F238E27FC236}">
                <a16:creationId xmlns:a16="http://schemas.microsoft.com/office/drawing/2014/main" id="{0263A8EE-A157-F48F-7104-FDEDCDE15E6D}"/>
              </a:ext>
            </a:extLst>
          </p:cNvPr>
          <p:cNvSpPr txBox="1"/>
          <p:nvPr/>
        </p:nvSpPr>
        <p:spPr>
          <a:xfrm>
            <a:off x="6864440" y="2228045"/>
            <a:ext cx="3181082" cy="1200329"/>
          </a:xfrm>
          <a:prstGeom prst="rect">
            <a:avLst/>
          </a:prstGeom>
          <a:noFill/>
        </p:spPr>
        <p:txBody>
          <a:bodyPr wrap="square" rtlCol="0">
            <a:spAutoFit/>
          </a:bodyPr>
          <a:lstStyle/>
          <a:p>
            <a:r>
              <a:rPr lang="en-US" dirty="0"/>
              <a:t>Problem:</a:t>
            </a:r>
          </a:p>
          <a:p>
            <a:r>
              <a:rPr lang="en-US" dirty="0"/>
              <a:t>Not clear why there should be a large jump at the first pulse </a:t>
            </a:r>
            <a:br>
              <a:rPr lang="en-US" dirty="0"/>
            </a:br>
            <a:r>
              <a:rPr lang="en-US" dirty="0"/>
              <a:t>(see also </a:t>
            </a:r>
            <a:r>
              <a:rPr lang="en-US" dirty="0">
                <a:hlinkClick r:id="rId3"/>
              </a:rPr>
              <a:t>Renzo + 2020</a:t>
            </a:r>
            <a:r>
              <a:rPr lang="en-US" dirty="0"/>
              <a:t>)</a:t>
            </a:r>
          </a:p>
        </p:txBody>
      </p:sp>
      <p:pic>
        <p:nvPicPr>
          <p:cNvPr id="9" name="Picture 8" descr="A graph of a graph of a mass&#10;&#10;AI-generated content may be incorrect.">
            <a:extLst>
              <a:ext uri="{FF2B5EF4-FFF2-40B4-BE49-F238E27FC236}">
                <a16:creationId xmlns:a16="http://schemas.microsoft.com/office/drawing/2014/main" id="{ACA6DD20-6BB8-75CE-5674-D24953D2AC94}"/>
              </a:ext>
            </a:extLst>
          </p:cNvPr>
          <p:cNvPicPr>
            <a:picLocks noChangeAspect="1"/>
          </p:cNvPicPr>
          <p:nvPr/>
        </p:nvPicPr>
        <p:blipFill>
          <a:blip r:embed="rId4"/>
          <a:stretch>
            <a:fillRect/>
          </a:stretch>
        </p:blipFill>
        <p:spPr>
          <a:xfrm>
            <a:off x="6506858" y="3580327"/>
            <a:ext cx="4235423" cy="2912548"/>
          </a:xfrm>
          <a:prstGeom prst="rect">
            <a:avLst/>
          </a:prstGeom>
        </p:spPr>
      </p:pic>
    </p:spTree>
    <p:extLst>
      <p:ext uri="{BB962C8B-B14F-4D97-AF65-F5344CB8AC3E}">
        <p14:creationId xmlns:p14="http://schemas.microsoft.com/office/powerpoint/2010/main" val="1791513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10339</TotalTime>
  <Words>2473</Words>
  <Application>Microsoft Macintosh PowerPoint</Application>
  <PresentationFormat>Widescreen</PresentationFormat>
  <Paragraphs>162</Paragraphs>
  <Slides>20</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Aptos</vt:lpstr>
      <vt:lpstr>Aptos Display</vt:lpstr>
      <vt:lpstr>Arial</vt:lpstr>
      <vt:lpstr>Avenir Next LT Pro</vt:lpstr>
      <vt:lpstr>Calibri</vt:lpstr>
      <vt:lpstr>Cambria Math</vt:lpstr>
      <vt:lpstr>Latin Modern Math</vt:lpstr>
      <vt:lpstr>Lucida Bright</vt:lpstr>
      <vt:lpstr>Sitka Banner</vt:lpstr>
      <vt:lpstr>Univers</vt:lpstr>
      <vt:lpstr>Wingdings</vt:lpstr>
      <vt:lpstr>Office Theme</vt:lpstr>
      <vt:lpstr>Astrophysical origin </vt:lpstr>
      <vt:lpstr>PISN scenario 1: pile up </vt:lpstr>
      <vt:lpstr>PowerPoint Presentation</vt:lpstr>
      <vt:lpstr>PowerPoint Presentation</vt:lpstr>
      <vt:lpstr>PowerPoint Presentation</vt:lpstr>
      <vt:lpstr>PowerPoint Presentation</vt:lpstr>
      <vt:lpstr>PowerPoint Presentation</vt:lpstr>
      <vt:lpstr>PISN scenario 2: shoulder of the PISN </vt:lpstr>
      <vt:lpstr>PISN scenario 3: transition CCSNe-PPISN</vt:lpstr>
      <vt:lpstr>Globular clusters</vt:lpstr>
      <vt:lpstr>Glob clusters cont. </vt:lpstr>
      <vt:lpstr>Hierarchical mergers </vt:lpstr>
      <vt:lpstr>More hierarchical</vt:lpstr>
      <vt:lpstr>AGN channel</vt:lpstr>
      <vt:lpstr>CHE stars 1: pure</vt:lpstr>
      <vt:lpstr>CHE stars 2: quasi CHE + super eddington</vt:lpstr>
      <vt:lpstr>CHE models</vt:lpstr>
      <vt:lpstr>Population III stars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Lieke van Son</dc:creator>
  <cp:lastModifiedBy>Lieke van Son</cp:lastModifiedBy>
  <cp:revision>21</cp:revision>
  <dcterms:created xsi:type="dcterms:W3CDTF">2025-04-08T20:19:59Z</dcterms:created>
  <dcterms:modified xsi:type="dcterms:W3CDTF">2025-05-24T21:38:39Z</dcterms:modified>
</cp:coreProperties>
</file>

<file path=docProps/thumbnail.jpeg>
</file>